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58" r:id="rId4"/>
  </p:sldMasterIdLst>
  <p:notesMasterIdLst>
    <p:notesMasterId r:id="rId6"/>
  </p:notesMasterIdLst>
  <p:handoutMasterIdLst>
    <p:handoutMasterId r:id="rId34"/>
  </p:handoutMasterIdLst>
  <p:sldIdLst>
    <p:sldId id="1099" r:id="rId5"/>
    <p:sldId id="1131" r:id="rId7"/>
    <p:sldId id="1187" r:id="rId8"/>
    <p:sldId id="1234" r:id="rId9"/>
    <p:sldId id="1235" r:id="rId10"/>
    <p:sldId id="1236" r:id="rId11"/>
    <p:sldId id="1237" r:id="rId12"/>
    <p:sldId id="1238" r:id="rId13"/>
    <p:sldId id="1239" r:id="rId14"/>
    <p:sldId id="1240" r:id="rId15"/>
    <p:sldId id="1242" r:id="rId16"/>
    <p:sldId id="1243" r:id="rId17"/>
    <p:sldId id="1244" r:id="rId18"/>
    <p:sldId id="1245" r:id="rId19"/>
    <p:sldId id="1246" r:id="rId20"/>
    <p:sldId id="1247" r:id="rId21"/>
    <p:sldId id="1248" r:id="rId22"/>
    <p:sldId id="1249" r:id="rId23"/>
    <p:sldId id="1250" r:id="rId24"/>
    <p:sldId id="1259" r:id="rId25"/>
    <p:sldId id="1251" r:id="rId26"/>
    <p:sldId id="1252" r:id="rId27"/>
    <p:sldId id="1254" r:id="rId28"/>
    <p:sldId id="1256" r:id="rId29"/>
    <p:sldId id="1257" r:id="rId30"/>
    <p:sldId id="1258" r:id="rId31"/>
    <p:sldId id="1267" r:id="rId32"/>
    <p:sldId id="1136" r:id="rId33"/>
  </p:sldIdLst>
  <p:sldSz cx="12190095" cy="6859270"/>
  <p:notesSz cx="6858000" cy="9144000"/>
  <p:custDataLst>
    <p:tags r:id="rId39"/>
  </p:custDataLst>
  <p:defaultTextStyle>
    <a:defPPr>
      <a:defRPr lang="zh-CN"/>
    </a:defPPr>
    <a:lvl1pPr marL="0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83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2"/>
    <a:srgbClr val="005DA2"/>
    <a:srgbClr val="70BDD2"/>
    <a:srgbClr val="1C55C6"/>
    <a:srgbClr val="FFC400"/>
    <a:srgbClr val="FFD347"/>
    <a:srgbClr val="FFC91D"/>
    <a:srgbClr val="0071C1"/>
    <a:srgbClr val="41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8" autoAdjust="0"/>
    <p:restoredTop sz="89609" autoAdjust="0"/>
  </p:normalViewPr>
  <p:slideViewPr>
    <p:cSldViewPr>
      <p:cViewPr varScale="1">
        <p:scale>
          <a:sx n="61" d="100"/>
          <a:sy n="61" d="100"/>
        </p:scale>
        <p:origin x="-90" y="-1218"/>
      </p:cViewPr>
      <p:guideLst>
        <p:guide orient="horz" pos="2493"/>
        <p:guide pos="37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3324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gs" Target="tags/tag68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74CB2-8E31-4029-8803-9E8EFAC848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2905A-B2DB-4CD1-A0EE-81E2CDE5EE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E03-6EE8-41FD-8A37-86C6BC5E26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8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9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0095" cy="685927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51" y="0"/>
            <a:ext cx="7535679" cy="685927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44" y="0"/>
            <a:ext cx="7535679" cy="685927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5679" cy="685927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297" y="3830296"/>
            <a:ext cx="6488368" cy="193295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263" y="2617177"/>
            <a:ext cx="7013912" cy="12005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262" y="2352526"/>
            <a:ext cx="5137124" cy="2585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2010600030101010101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261" y="4095152"/>
            <a:ext cx="6220167" cy="372479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 smtClean="0"/>
              <a:t>答辩人：北小理　　　导　师</a:t>
            </a:r>
            <a:r>
              <a:rPr lang="zh-CN" altLang="en-US" dirty="0"/>
              <a:t>： </a:t>
            </a:r>
            <a:r>
              <a:rPr lang="zh-CN" altLang="en-US" dirty="0" smtClean="0"/>
              <a:t>京小工　　　时　间：</a:t>
            </a:r>
            <a:r>
              <a:rPr lang="en-US" altLang="zh-CN" dirty="0" smtClean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376" y="318315"/>
            <a:ext cx="1898820" cy="838835"/>
          </a:xfrm>
          <a:prstGeom prst="rect">
            <a:avLst/>
          </a:prstGeom>
          <a:noFill/>
          <a:ln>
            <a:noFill/>
          </a:ln>
        </p:spPr>
        <p:txBody>
          <a:bodyPr wrap="square" lIns="179971" tIns="179971" rIns="179971" bIns="179971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100" normalizeH="0" baseline="0" noProof="0" dirty="0" smtClean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◀ BIT ▶</a:t>
            </a:r>
            <a:endParaRPr kumimoji="0" lang="zh-CN" altLang="en-US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49605" y="-774751"/>
            <a:ext cx="7884259" cy="758978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49585" y="2197276"/>
            <a:ext cx="3242655" cy="24647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263" y="6062431"/>
            <a:ext cx="2479186" cy="305021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10600030101010101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10600030101010101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3673" y="6189221"/>
            <a:ext cx="713185" cy="6700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6281" y="347403"/>
            <a:ext cx="1968915" cy="43307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3673" y="6134303"/>
            <a:ext cx="0" cy="7563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760" y="249113"/>
            <a:ext cx="8642497" cy="4802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88663" y="252136"/>
            <a:ext cx="1968915" cy="43307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3" y="122451"/>
            <a:ext cx="559841" cy="69943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844" y="821883"/>
            <a:ext cx="113044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4383" y="336540"/>
            <a:ext cx="45712" cy="2660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844" y="6265435"/>
            <a:ext cx="113044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196" y="6382929"/>
            <a:ext cx="2479186" cy="305021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4383" y="336540"/>
            <a:ext cx="45712" cy="2660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88663" y="252136"/>
            <a:ext cx="1968915" cy="43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2488" y="210246"/>
            <a:ext cx="2788589" cy="573334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089" y="302397"/>
            <a:ext cx="746281" cy="342191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844" y="6265435"/>
            <a:ext cx="113044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177" y="249113"/>
            <a:ext cx="8642497" cy="4802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5869" y="241611"/>
            <a:ext cx="1818991" cy="509313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196" y="6382929"/>
            <a:ext cx="2479186" cy="305021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2488" y="210246"/>
            <a:ext cx="2788589" cy="573334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5869" y="241611"/>
            <a:ext cx="1818991" cy="509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260" y="863317"/>
            <a:ext cx="1050059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3673" y="6189221"/>
            <a:ext cx="713185" cy="6700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582" y="0"/>
            <a:ext cx="1048571" cy="8732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592" y="344381"/>
            <a:ext cx="8642497" cy="4802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581" y="6189221"/>
            <a:ext cx="10842645" cy="6700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4876" y="6353481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3673" y="6189221"/>
            <a:ext cx="0" cy="66570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0137" y="214353"/>
            <a:ext cx="1864117" cy="69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11" y="6270199"/>
            <a:ext cx="1817404" cy="50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3558" y="863317"/>
            <a:ext cx="16833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3673" y="6189221"/>
            <a:ext cx="713185" cy="6700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3673" y="6189221"/>
            <a:ext cx="0" cy="66570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0137" y="214353"/>
            <a:ext cx="1864117" cy="69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746" y="249113"/>
            <a:ext cx="8642497" cy="4802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0816" y="252136"/>
            <a:ext cx="432922" cy="43307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844" y="821883"/>
            <a:ext cx="113044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844" y="6265435"/>
            <a:ext cx="113044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523" y="253668"/>
            <a:ext cx="1220873" cy="438906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196" y="6382929"/>
            <a:ext cx="2479186" cy="305021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0816" y="252136"/>
            <a:ext cx="432922" cy="43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843" y="-82566"/>
            <a:ext cx="11304408" cy="90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844" y="0"/>
            <a:ext cx="11304408" cy="826311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311" y="249113"/>
            <a:ext cx="8046945" cy="4802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844" y="6265435"/>
            <a:ext cx="113044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88670" y="252136"/>
            <a:ext cx="1968915" cy="43307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434" y="199810"/>
            <a:ext cx="463191" cy="481090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196" y="6382929"/>
            <a:ext cx="2479186" cy="305021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1260" y="1"/>
            <a:ext cx="818835" cy="68592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7609" cy="6859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1260" y="0"/>
            <a:ext cx="0" cy="685927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243" y="161133"/>
            <a:ext cx="6790630" cy="653700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5229"/>
            <a:ext cx="12190095" cy="38488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2560" y="3787602"/>
            <a:ext cx="6235049" cy="193295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2560" y="2558958"/>
            <a:ext cx="6205109" cy="12005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6211" y="2330232"/>
            <a:ext cx="5153780" cy="2585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2010600030101010101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2560" y="4185805"/>
            <a:ext cx="6228701" cy="372479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 smtClean="0"/>
              <a:t>答辩人：北小理　　　导　师： 京小工　　　时　间：</a:t>
            </a:r>
            <a:r>
              <a:rPr lang="en-US" altLang="zh-CN" dirty="0" smtClean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087" y="2359874"/>
            <a:ext cx="2854940" cy="2170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0715" y="-82815"/>
            <a:ext cx="2346536" cy="9073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0715" y="0"/>
            <a:ext cx="2346537" cy="826311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88670" y="252136"/>
            <a:ext cx="1968915" cy="43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611" y="482389"/>
            <a:ext cx="748084" cy="48418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843" y="-82815"/>
            <a:ext cx="11304408" cy="8461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844" y="0"/>
            <a:ext cx="11304408" cy="762799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311" y="185601"/>
            <a:ext cx="8046945" cy="4802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844" y="6265435"/>
            <a:ext cx="113044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88670" y="188624"/>
            <a:ext cx="1968915" cy="43307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284" y="0"/>
            <a:ext cx="413754" cy="966574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196" y="6382929"/>
            <a:ext cx="2479186" cy="305021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3834" y="-82565"/>
            <a:ext cx="2363418" cy="8453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3834" y="0"/>
            <a:ext cx="2363419" cy="762799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88670" y="188624"/>
            <a:ext cx="1968915" cy="43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582" y="6189221"/>
            <a:ext cx="11548275" cy="67004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582" y="0"/>
            <a:ext cx="11548275" cy="8732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454" y="247541"/>
            <a:ext cx="8642497" cy="4802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2556" y="131428"/>
            <a:ext cx="2242769" cy="627970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196" y="6382929"/>
            <a:ext cx="2479186" cy="305021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3181" y="6189221"/>
            <a:ext cx="723677" cy="67004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6763" y="0"/>
            <a:ext cx="2380094" cy="8732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2556" y="131428"/>
            <a:ext cx="2242769" cy="627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1260" y="1"/>
            <a:ext cx="818835" cy="68592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7609" cy="6859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1260" y="0"/>
            <a:ext cx="0" cy="685927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243" y="161133"/>
            <a:ext cx="6790630" cy="653700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5229"/>
            <a:ext cx="12190095" cy="38488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2560" y="3787602"/>
            <a:ext cx="6235049" cy="193295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2560" y="2558958"/>
            <a:ext cx="6205109" cy="12005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6211" y="2330232"/>
            <a:ext cx="5153780" cy="2585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2010600030101010101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2560" y="4185805"/>
            <a:ext cx="6228701" cy="372479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 smtClean="0"/>
              <a:t>答辩人：北小理　　　导　师： 京小工　　　时　间：</a:t>
            </a:r>
            <a:r>
              <a:rPr lang="en-US" altLang="zh-CN" dirty="0" smtClean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087" y="2359874"/>
            <a:ext cx="2854940" cy="217001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474"/>
            <a:ext cx="12190096" cy="1968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0095" cy="229064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5"/>
            <a:ext cx="12190096" cy="22985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3568" y="841366"/>
            <a:ext cx="2142959" cy="60002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68" y="2289474"/>
            <a:ext cx="1233794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003" y="-1542120"/>
            <a:ext cx="8696146" cy="9943509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45712" rIns="91425" bIns="45712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8943" y="-1542120"/>
            <a:ext cx="8696146" cy="994350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45712" rIns="91425" bIns="45712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59999" y="1"/>
            <a:ext cx="5918176" cy="685926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7969" y="-1542120"/>
            <a:ext cx="8696146" cy="9943509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45712" rIns="91425" bIns="45712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6281" y="252136"/>
            <a:ext cx="1968915" cy="4330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9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847" y="-604513"/>
            <a:ext cx="12916980" cy="10349338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759" y="-2970145"/>
            <a:ext cx="10842055" cy="12157406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33" y="-539796"/>
            <a:ext cx="12648845" cy="11534618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863"/>
            <a:ext cx="12190094" cy="3656691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20146"/>
            <a:ext cx="12190094" cy="3656691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155" y="5022262"/>
            <a:ext cx="3362313" cy="3410687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2579"/>
            <a:ext cx="12190094" cy="3656691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857" y="3758787"/>
            <a:ext cx="11158380" cy="132368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 smtClean="0"/>
              <a:t>北京理工大学</a:t>
            </a:r>
            <a:br>
              <a:rPr lang="zh-CN" altLang="en-US" dirty="0" smtClean="0"/>
            </a:br>
            <a:r>
              <a:rPr lang="zh-CN" altLang="en-US" dirty="0" smtClean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027" y="5529243"/>
            <a:ext cx="7908041" cy="372479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 smtClean="0"/>
              <a:t>答辩人：北小理　　　导　师： 京小工　　　时　间：</a:t>
            </a:r>
            <a:r>
              <a:rPr lang="en-US" altLang="zh-CN" dirty="0" smtClean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193" y="5296399"/>
            <a:ext cx="797371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5596" y="945013"/>
            <a:ext cx="4510169" cy="1262838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20" y="6089816"/>
            <a:ext cx="2156183" cy="638810"/>
          </a:xfrm>
          <a:prstGeom prst="rect">
            <a:avLst/>
          </a:prstGeom>
          <a:noFill/>
          <a:ln>
            <a:noFill/>
          </a:ln>
        </p:spPr>
        <p:txBody>
          <a:bodyPr wrap="square" lIns="179971" tIns="179971" rIns="179971" bIns="179971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0873" y="6309557"/>
            <a:ext cx="1629321" cy="198613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10600030101010101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10600030101010101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10600030101010101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9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0095" cy="685927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1391" y="3759895"/>
            <a:ext cx="3307313" cy="2336325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1391" y="1015281"/>
            <a:ext cx="3307313" cy="1428633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45712" rIns="91425" bIns="4571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6330" y="3832888"/>
            <a:ext cx="177434" cy="153012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3972" y="1401482"/>
            <a:ext cx="2255955" cy="63166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9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0095" cy="685927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1391" y="3759895"/>
            <a:ext cx="3307313" cy="2336325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1391" y="1015281"/>
            <a:ext cx="3307313" cy="1428633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5" tIns="45712" rIns="91425" bIns="4571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6330" y="3832888"/>
            <a:ext cx="177434" cy="153012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3972" y="1401482"/>
            <a:ext cx="2255955" cy="631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474"/>
            <a:ext cx="12190096" cy="1968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0095" cy="229064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5"/>
            <a:ext cx="12190096" cy="22985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3568" y="841366"/>
            <a:ext cx="2142959" cy="60002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68" y="2289474"/>
            <a:ext cx="1233794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9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0095" cy="685927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2446" y="1295067"/>
            <a:ext cx="74520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2446" y="5614455"/>
            <a:ext cx="74520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1" y="163289"/>
            <a:ext cx="3297802" cy="65326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6795" y="163288"/>
            <a:ext cx="3269051" cy="6532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49847" y="863317"/>
            <a:ext cx="1031701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3673" y="6189221"/>
            <a:ext cx="713185" cy="6700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582" y="0"/>
            <a:ext cx="1048571" cy="8732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299" y="344381"/>
            <a:ext cx="8642497" cy="4802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581" y="6189221"/>
            <a:ext cx="10842645" cy="6700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693" y="-1612"/>
            <a:ext cx="167056" cy="87489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6281" y="347403"/>
            <a:ext cx="1968915" cy="43307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260" y="-17825"/>
            <a:ext cx="0" cy="10796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3673" y="6120919"/>
            <a:ext cx="0" cy="76077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196" y="6382929"/>
            <a:ext cx="2479186" cy="305021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843" y="-82566"/>
            <a:ext cx="11304408" cy="90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844" y="0"/>
            <a:ext cx="11304408" cy="826311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311" y="249113"/>
            <a:ext cx="8046945" cy="4802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1395" y="6232463"/>
            <a:ext cx="55077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844" y="6265435"/>
            <a:ext cx="113044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88670" y="252136"/>
            <a:ext cx="1968915" cy="43307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434" y="199810"/>
            <a:ext cx="463191" cy="481090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196" y="6382929"/>
            <a:ext cx="2479186" cy="305021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49847" y="863317"/>
            <a:ext cx="1031701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3673" y="6189221"/>
            <a:ext cx="713185" cy="6700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582" y="0"/>
            <a:ext cx="1048571" cy="8732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299" y="344381"/>
            <a:ext cx="8642497" cy="4802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581" y="6189221"/>
            <a:ext cx="10842645" cy="6700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1395" y="6355653"/>
            <a:ext cx="5507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693" y="-1612"/>
            <a:ext cx="167056" cy="87489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6281" y="347403"/>
            <a:ext cx="1968915" cy="43307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260" y="-17825"/>
            <a:ext cx="0" cy="10796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3673" y="6120919"/>
            <a:ext cx="0" cy="76077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196" y="6382929"/>
            <a:ext cx="2479186" cy="305021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5" tIns="45712" rIns="91425" bIns="45712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5" tIns="45712" rIns="91425" bIns="45712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3" Type="http://schemas.openxmlformats.org/officeDocument/2006/relationships/theme" Target="../theme/theme3.xml"/><Relationship Id="rId22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069" y="365193"/>
            <a:ext cx="10513957" cy="132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069" y="1825963"/>
            <a:ext cx="10513957" cy="435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69" y="6357527"/>
            <a:ext cx="2742771" cy="365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7969" y="6357527"/>
            <a:ext cx="4114157" cy="365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255" y="6357527"/>
            <a:ext cx="2742771" cy="365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069" y="365193"/>
            <a:ext cx="10513957" cy="132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069" y="1825963"/>
            <a:ext cx="10513957" cy="435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69" y="6357527"/>
            <a:ext cx="2742771" cy="365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7969" y="6357527"/>
            <a:ext cx="4114157" cy="365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255" y="6357527"/>
            <a:ext cx="2742771" cy="365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069" y="365193"/>
            <a:ext cx="10513957" cy="132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069" y="1825963"/>
            <a:ext cx="10513957" cy="435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69" y="6357527"/>
            <a:ext cx="2742771" cy="365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7969" y="6357527"/>
            <a:ext cx="4114157" cy="365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255" y="6357527"/>
            <a:ext cx="2742771" cy="365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10600030101010101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image" Target="../media/image42.png"/><Relationship Id="rId7" Type="http://schemas.openxmlformats.org/officeDocument/2006/relationships/tags" Target="../tags/tag20.xml"/><Relationship Id="rId6" Type="http://schemas.openxmlformats.org/officeDocument/2006/relationships/image" Target="../media/image41.pn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22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9.xml"/><Relationship Id="rId6" Type="http://schemas.openxmlformats.org/officeDocument/2006/relationships/tags" Target="../tags/tag47.xml"/><Relationship Id="rId5" Type="http://schemas.openxmlformats.org/officeDocument/2006/relationships/image" Target="../media/image52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9.xml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0" Type="http://schemas.openxmlformats.org/officeDocument/2006/relationships/notesSlide" Target="../notesSlides/notesSlide22.xml"/><Relationship Id="rId1" Type="http://schemas.openxmlformats.org/officeDocument/2006/relationships/tags" Target="../tags/tag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3.png"/><Relationship Id="rId2" Type="http://schemas.openxmlformats.org/officeDocument/2006/relationships/image" Target="../media/image72.GIF"/><Relationship Id="rId1" Type="http://schemas.openxmlformats.org/officeDocument/2006/relationships/image" Target="../media/image7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14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23690" y="2867978"/>
            <a:ext cx="7955915" cy="583565"/>
          </a:xfrm>
        </p:spPr>
        <p:txBody>
          <a:bodyPr wrap="square"/>
          <a:lstStyle/>
          <a:p>
            <a:pPr algn="ctr"/>
            <a:r>
              <a:rPr sz="3200">
                <a:sym typeface="+mn-lt"/>
              </a:rPr>
              <a:t>Transform in Computer Vision</a:t>
            </a:r>
            <a:endParaRPr sz="3200"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5142560" y="4186624"/>
            <a:ext cx="6228701" cy="370840"/>
          </a:xfrm>
        </p:spPr>
        <p:txBody>
          <a:bodyPr/>
          <a:lstStyle/>
          <a:p>
            <a:pPr algn="ctr"/>
            <a:r>
              <a:rPr lang="zh-CN" altLang="en-US" dirty="0"/>
              <a:t>分享人：梁瑛平　             时间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2021-04-11</a:t>
            </a:r>
            <a:endParaRPr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《Attention Is All You Need》</a:t>
            </a:r>
            <a:endParaRPr lang="zh-CN" altLang="en-US" sz="1800"/>
          </a:p>
        </p:txBody>
      </p:sp>
      <p:sp>
        <p:nvSpPr>
          <p:cNvPr id="12" name="文本框 11"/>
          <p:cNvSpPr txBox="1"/>
          <p:nvPr/>
        </p:nvSpPr>
        <p:spPr>
          <a:xfrm>
            <a:off x="622300" y="1651635"/>
            <a:ext cx="357187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 smtClean="0">
                <a:sym typeface="+mn-ea"/>
              </a:rPr>
              <a:t>Position Embedding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07035" y="2294255"/>
            <a:ext cx="5575935" cy="3110230"/>
            <a:chOff x="4198" y="2389"/>
            <a:chExt cx="10800" cy="602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98" y="2389"/>
              <a:ext cx="10800" cy="60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34" y="7556"/>
              <a:ext cx="1932" cy="60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0" y="2781935"/>
            <a:ext cx="3489960" cy="16611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Image Classification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Introduction</a:t>
            </a:r>
            <a:endParaRPr lang="en-US" altLang="zh-CN" dirty="0" smtClean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6445" y="1053465"/>
            <a:ext cx="4480560" cy="2423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6445" y="3663315"/>
            <a:ext cx="4351020" cy="2540000"/>
          </a:xfrm>
          <a:prstGeom prst="rect">
            <a:avLst/>
          </a:prstGeom>
        </p:spPr>
      </p:pic>
      <p:sp>
        <p:nvSpPr>
          <p:cNvPr id="6" name="Title 6"/>
          <p:cNvSpPr txBox="1"/>
          <p:nvPr>
            <p:custDataLst>
              <p:tags r:id="rId9"/>
            </p:custDataLst>
          </p:nvPr>
        </p:nvSpPr>
        <p:spPr>
          <a:xfrm>
            <a:off x="6379210" y="1706880"/>
            <a:ext cx="4471035" cy="8172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altLang="en-US" sz="1800" u="none" strike="noStrike" spc="200" baseline="0" dirty="0" err="1">
                <a:ln w="3175">
                  <a:noFill/>
                  <a:prstDash val="dash"/>
                </a:ln>
                <a:solidFill>
                  <a:srgbClr val="40404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General image classification</a:t>
            </a:r>
            <a:endParaRPr lang="zh-CN" altLang="en-US" sz="1800" u="none" strike="noStrike" spc="200" baseline="0" dirty="0" err="1">
              <a:ln w="3175">
                <a:noFill/>
                <a:prstDash val="dash"/>
              </a:ln>
              <a:solidFill>
                <a:srgbClr val="40404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endParaRPr lang="zh-CN" altLang="en-US" sz="1800" u="none" strike="noStrike" spc="200" baseline="0" dirty="0" err="1">
              <a:ln w="3175">
                <a:noFill/>
                <a:prstDash val="dash"/>
              </a:ln>
              <a:solidFill>
                <a:srgbClr val="40404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Title 6"/>
          <p:cNvSpPr txBox="1"/>
          <p:nvPr>
            <p:custDataLst>
              <p:tags r:id="rId10"/>
            </p:custDataLst>
          </p:nvPr>
        </p:nvSpPr>
        <p:spPr>
          <a:xfrm>
            <a:off x="6379210" y="3978275"/>
            <a:ext cx="4665980" cy="23266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altLang="en-US" sz="1800" u="none" strike="noStrike" spc="200" baseline="0" dirty="0" err="1">
                <a:ln w="3175">
                  <a:noFill/>
                  <a:prstDash val="dash"/>
                </a:ln>
                <a:solidFill>
                  <a:srgbClr val="40404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Fine-grained image classification</a:t>
            </a:r>
            <a:endParaRPr lang="zh-CN" altLang="en-US" sz="1800" u="none" strike="noStrike" spc="200" baseline="0" dirty="0" err="1">
              <a:ln w="3175">
                <a:noFill/>
                <a:prstDash val="dash"/>
              </a:ln>
              <a:solidFill>
                <a:srgbClr val="40404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Image Classification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Challenge</a:t>
            </a:r>
            <a:endParaRPr lang="en-US" altLang="zh-CN" dirty="0" smtClean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245" y="1656715"/>
            <a:ext cx="9467850" cy="35464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Image Classification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classical model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885" y="981075"/>
            <a:ext cx="8442325" cy="4961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335" y="5445760"/>
            <a:ext cx="3192780" cy="6858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Image Classification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classical model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95705" y="1012825"/>
            <a:ext cx="9731293" cy="5102778"/>
            <a:chOff x="526" y="1914"/>
            <a:chExt cx="17596" cy="922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" y="2639"/>
              <a:ext cx="7149" cy="419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26" y="1914"/>
              <a:ext cx="1834" cy="8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b="1" dirty="0" smtClean="0">
                  <a:sym typeface="+mn-ea"/>
                </a:rPr>
                <a:t>VGG</a:t>
              </a:r>
              <a:r>
                <a:rPr lang="zh-CN" altLang="en-US" b="1" dirty="0" smtClean="0">
                  <a:sym typeface="+mn-ea"/>
                </a:rPr>
                <a:t>：</a:t>
              </a:r>
              <a:endParaRPr lang="zh-CN" altLang="en-US" b="1" dirty="0" smtClean="0">
                <a:sym typeface="+mn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5" y="2639"/>
              <a:ext cx="7957" cy="42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9711" y="1914"/>
              <a:ext cx="3390" cy="8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b="1" dirty="0" smtClean="0">
                  <a:sym typeface="+mn-ea"/>
                </a:rPr>
                <a:t>GoogleNet</a:t>
              </a:r>
              <a:r>
                <a:rPr lang="zh-CN" altLang="en-US" b="1" dirty="0" smtClean="0">
                  <a:sym typeface="+mn-ea"/>
                </a:rPr>
                <a:t>：</a:t>
              </a:r>
              <a:endParaRPr lang="zh-CN" altLang="en-US" b="1" dirty="0" smtClean="0">
                <a:sym typeface="+mn-ea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rcRect t="2317" b="25971"/>
            <a:stretch>
              <a:fillRect/>
            </a:stretch>
          </p:blipFill>
          <p:spPr>
            <a:xfrm>
              <a:off x="4583" y="7244"/>
              <a:ext cx="9505" cy="389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928" y="6644"/>
              <a:ext cx="2490" cy="8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b="1" dirty="0" smtClean="0">
                  <a:sym typeface="+mn-ea"/>
                </a:rPr>
                <a:t>ResNet</a:t>
              </a:r>
              <a:r>
                <a:rPr lang="zh-CN" altLang="en-US" b="1" dirty="0" smtClean="0">
                  <a:sym typeface="+mn-ea"/>
                </a:rPr>
                <a:t>：</a:t>
              </a:r>
              <a:endParaRPr lang="zh-CN" altLang="en-US" b="1" dirty="0" smtClean="0">
                <a:sym typeface="+mn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Image Classification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using transformer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《An Image is Worth 16x16 Words:Transformers for Image Recognition at Scale》</a:t>
            </a:r>
            <a:endParaRPr lang="zh-CN" altLang="en-US" sz="1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780" y="1557020"/>
            <a:ext cx="8343900" cy="44196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Image Classification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using transformer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《An Image is Worth 16x16 Words:Transformers for Image Recognition at Scale》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535" y="1485265"/>
            <a:ext cx="4857115" cy="4505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0" y="1553210"/>
            <a:ext cx="2686050" cy="437007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Object Detection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Introduction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75" y="1250950"/>
            <a:ext cx="6361430" cy="4509135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6"/>
            </p:custDataLst>
          </p:nvPr>
        </p:nvSpPr>
        <p:spPr>
          <a:xfrm>
            <a:off x="6842760" y="1845310"/>
            <a:ext cx="4471035" cy="332041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altLang="en-US" sz="2400" b="1" u="none" strike="noStrike" spc="200" baseline="0" dirty="0" err="1">
                <a:ln w="3175">
                  <a:noFill/>
                  <a:prstDash val="dash"/>
                </a:ln>
                <a:solidFill>
                  <a:srgbClr val="40404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Problems to be solved:</a:t>
            </a:r>
            <a:endParaRPr lang="zh-CN" altLang="en-US" sz="2400" b="1" u="none" strike="noStrike" spc="200" baseline="0" dirty="0" err="1">
              <a:ln w="3175">
                <a:noFill/>
                <a:prstDash val="dash"/>
              </a:ln>
              <a:solidFill>
                <a:srgbClr val="40404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altLang="en-US" sz="2400" b="1" u="none" strike="noStrike" spc="200" baseline="0" dirty="0" err="1">
                <a:ln w="3175">
                  <a:noFill/>
                  <a:prstDash val="dash"/>
                </a:ln>
                <a:solidFill>
                  <a:srgbClr val="40404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1. Position</a:t>
            </a:r>
            <a:r>
              <a:rPr altLang="zh-CN" sz="2400" b="1" u="none" strike="noStrike" spc="200" baseline="0" dirty="0" err="1">
                <a:ln w="3175">
                  <a:noFill/>
                  <a:prstDash val="dash"/>
                </a:ln>
                <a:solidFill>
                  <a:srgbClr val="40404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s</a:t>
            </a:r>
            <a:endParaRPr lang="zh-CN" altLang="en-US" sz="2400" b="1" u="none" strike="noStrike" spc="200" baseline="0" dirty="0" err="1">
              <a:ln w="3175">
                <a:noFill/>
                <a:prstDash val="dash"/>
              </a:ln>
              <a:solidFill>
                <a:srgbClr val="40404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altLang="en-US" sz="2400" b="1" u="none" strike="noStrike" spc="200" baseline="0" dirty="0" err="1">
                <a:ln w="3175">
                  <a:noFill/>
                  <a:prstDash val="dash"/>
                </a:ln>
                <a:solidFill>
                  <a:srgbClr val="40404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2. </a:t>
            </a:r>
            <a:r>
              <a:rPr altLang="zh-CN" sz="2400" b="1" u="none" strike="noStrike" spc="200" baseline="0" dirty="0" err="1">
                <a:ln w="3175">
                  <a:noFill/>
                  <a:prstDash val="dash"/>
                </a:ln>
                <a:solidFill>
                  <a:srgbClr val="40404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Classifications</a:t>
            </a:r>
            <a:endParaRPr altLang="zh-CN" sz="2400" b="1" u="none" strike="noStrike" spc="200" baseline="0" dirty="0" err="1">
              <a:ln w="3175">
                <a:noFill/>
                <a:prstDash val="dash"/>
              </a:ln>
              <a:solidFill>
                <a:srgbClr val="40404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altLang="zh-CN" sz="2400" b="1" u="none" strike="noStrike" spc="200" baseline="0" dirty="0" err="1">
                <a:ln w="3175">
                  <a:noFill/>
                  <a:prstDash val="dash"/>
                </a:ln>
                <a:solidFill>
                  <a:srgbClr val="40404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3. Unordered set</a:t>
            </a:r>
            <a:endParaRPr altLang="zh-CN" sz="2400" b="1" u="none" strike="noStrike" spc="200" baseline="0" dirty="0" err="1">
              <a:ln w="3175">
                <a:noFill/>
                <a:prstDash val="dash"/>
              </a:ln>
              <a:solidFill>
                <a:srgbClr val="40404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endParaRPr altLang="zh-CN" sz="2400" b="1" u="none" strike="noStrike" spc="200" baseline="0" dirty="0" err="1">
              <a:ln w="3175">
                <a:noFill/>
                <a:prstDash val="dash"/>
              </a:ln>
              <a:solidFill>
                <a:srgbClr val="40404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Object Detection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classical model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55" y="1413510"/>
            <a:ext cx="4018915" cy="46926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6400" y="981075"/>
            <a:ext cx="26689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smtClean="0">
                <a:sym typeface="+mn-ea"/>
              </a:rPr>
              <a:t>Faster-RCNN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640" y="3756025"/>
            <a:ext cx="3219450" cy="201231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919845" y="2277110"/>
            <a:ext cx="2479675" cy="2044065"/>
            <a:chOff x="1074" y="2571"/>
            <a:chExt cx="8488" cy="699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4" y="2581"/>
              <a:ext cx="3359" cy="307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23" y="2571"/>
              <a:ext cx="3081" cy="308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4" y="6275"/>
              <a:ext cx="3285" cy="305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2" y="6040"/>
              <a:ext cx="4500" cy="3528"/>
            </a:xfrm>
            <a:prstGeom prst="rect">
              <a:avLst/>
            </a:prstGeom>
          </p:spPr>
        </p:pic>
        <p:sp>
          <p:nvSpPr>
            <p:cNvPr id="13" name="右箭头 12"/>
            <p:cNvSpPr/>
            <p:nvPr/>
          </p:nvSpPr>
          <p:spPr>
            <a:xfrm>
              <a:off x="4433" y="3942"/>
              <a:ext cx="1021" cy="34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/>
          </p:nvSpPr>
          <p:spPr>
            <a:xfrm>
              <a:off x="4433" y="7634"/>
              <a:ext cx="1021" cy="34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右箭头 14"/>
            <p:cNvSpPr/>
            <p:nvPr/>
          </p:nvSpPr>
          <p:spPr>
            <a:xfrm rot="9180000">
              <a:off x="3965" y="5800"/>
              <a:ext cx="1678" cy="31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1130" y="1269365"/>
            <a:ext cx="3551555" cy="829310"/>
          </a:xfrm>
          <a:prstGeom prst="rect">
            <a:avLst/>
          </a:prstGeom>
        </p:spPr>
      </p:pic>
      <p:sp>
        <p:nvSpPr>
          <p:cNvPr id="17" name="圆角右箭头 16"/>
          <p:cNvSpPr/>
          <p:nvPr/>
        </p:nvSpPr>
        <p:spPr>
          <a:xfrm rot="16200000" flipV="1">
            <a:off x="9185910" y="3934460"/>
            <a:ext cx="845185" cy="16992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圆角右箭头 17"/>
          <p:cNvSpPr/>
          <p:nvPr/>
        </p:nvSpPr>
        <p:spPr>
          <a:xfrm rot="10800000" flipV="1">
            <a:off x="8830945" y="1322070"/>
            <a:ext cx="1501140" cy="88773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Object Detection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classical model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6400" y="981075"/>
            <a:ext cx="26689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smtClean="0">
                <a:sym typeface="+mn-ea"/>
              </a:rPr>
              <a:t>SSD &amp; YOLO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" y="1917065"/>
            <a:ext cx="6536690" cy="3750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500" y="2853055"/>
            <a:ext cx="4255135" cy="17024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9"/>
          <p:cNvSpPr txBox="1"/>
          <p:nvPr/>
        </p:nvSpPr>
        <p:spPr bwMode="auto">
          <a:xfrm>
            <a:off x="1279325" y="2529442"/>
            <a:ext cx="1806293" cy="67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12" rIns="91425" bIns="45712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000" b="1" smtClean="0">
                <a:solidFill>
                  <a:schemeClr val="bg1"/>
                </a:solidFill>
              </a:rPr>
              <a:t>目录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内容占位符 10"/>
          <p:cNvSpPr txBox="1"/>
          <p:nvPr/>
        </p:nvSpPr>
        <p:spPr bwMode="auto">
          <a:xfrm>
            <a:off x="1122186" y="3936568"/>
            <a:ext cx="2120569" cy="39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smtClean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78117" y="3607770"/>
            <a:ext cx="80870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5820542" y="995389"/>
            <a:ext cx="3720292" cy="1198880"/>
            <a:chOff x="5337036" y="1031947"/>
            <a:chExt cx="3720873" cy="1199067"/>
          </a:xfrm>
        </p:grpSpPr>
        <p:sp>
          <p:nvSpPr>
            <p:cNvPr id="46" name="文本框 45"/>
            <p:cNvSpPr txBox="1"/>
            <p:nvPr/>
          </p:nvSpPr>
          <p:spPr>
            <a:xfrm>
              <a:off x="5337036" y="1031947"/>
              <a:ext cx="652882" cy="119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10" y="1248904"/>
              <a:ext cx="2673899" cy="825053"/>
              <a:chOff x="6384011" y="1247332"/>
              <a:chExt cx="2673899" cy="817864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384011" y="1247332"/>
                <a:ext cx="2568341" cy="585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en-US" altLang="zh-CN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84142" y="1773078"/>
                <a:ext cx="2673768" cy="292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820542" y="5038917"/>
            <a:ext cx="5917896" cy="1198880"/>
            <a:chOff x="5337036" y="1031947"/>
            <a:chExt cx="5918820" cy="1199067"/>
          </a:xfrm>
        </p:grpSpPr>
        <p:sp>
          <p:nvSpPr>
            <p:cNvPr id="51" name="文本框 50"/>
            <p:cNvSpPr txBox="1"/>
            <p:nvPr/>
          </p:nvSpPr>
          <p:spPr>
            <a:xfrm>
              <a:off x="5337036" y="1031947"/>
              <a:ext cx="652882" cy="119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384010" y="1248904"/>
              <a:ext cx="4871846" cy="825053"/>
              <a:chOff x="6384011" y="1247332"/>
              <a:chExt cx="4871846" cy="817864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6384011" y="1247332"/>
                <a:ext cx="4871846" cy="585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Semantic </a:t>
                </a:r>
                <a:r>
                  <a:rPr lang="en-US" altLang="zh-CN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S</a:t>
                </a: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egmentation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6384142" y="1773078"/>
                <a:ext cx="2673768" cy="292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820542" y="2343232"/>
            <a:ext cx="5143831" cy="1198880"/>
            <a:chOff x="5337036" y="1031947"/>
            <a:chExt cx="5144634" cy="1199067"/>
          </a:xfrm>
        </p:grpSpPr>
        <p:sp>
          <p:nvSpPr>
            <p:cNvPr id="56" name="文本框 55"/>
            <p:cNvSpPr txBox="1"/>
            <p:nvPr/>
          </p:nvSpPr>
          <p:spPr>
            <a:xfrm>
              <a:off x="5337036" y="1031947"/>
              <a:ext cx="652882" cy="119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384010" y="1248904"/>
              <a:ext cx="4097660" cy="825053"/>
              <a:chOff x="6384011" y="1247332"/>
              <a:chExt cx="4097660" cy="817864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6384011" y="1247332"/>
                <a:ext cx="4097660" cy="585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Image Classification</a:t>
                </a:r>
                <a:endParaRPr lang="en-US" altLang="zh-CN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6384142" y="1773078"/>
                <a:ext cx="2673768" cy="292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5820542" y="3691074"/>
            <a:ext cx="4500575" cy="1198880"/>
            <a:chOff x="5337036" y="1031947"/>
            <a:chExt cx="4501278" cy="1199067"/>
          </a:xfrm>
        </p:grpSpPr>
        <p:sp>
          <p:nvSpPr>
            <p:cNvPr id="61" name="文本框 60"/>
            <p:cNvSpPr txBox="1"/>
            <p:nvPr/>
          </p:nvSpPr>
          <p:spPr>
            <a:xfrm>
              <a:off x="5337036" y="1031947"/>
              <a:ext cx="652882" cy="119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6384010" y="1248904"/>
              <a:ext cx="3454304" cy="825053"/>
              <a:chOff x="6384011" y="1247332"/>
              <a:chExt cx="3454304" cy="817864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384011" y="1247332"/>
                <a:ext cx="3454304" cy="585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Object Detection</a:t>
                </a:r>
                <a:endParaRPr lang="en-US" altLang="zh-CN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384142" y="1773078"/>
                <a:ext cx="2673768" cy="292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Object Detection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classical model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6400" y="981075"/>
            <a:ext cx="26689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smtClean="0">
                <a:sym typeface="+mn-ea"/>
              </a:rPr>
              <a:t>Loss Function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55" y="2637155"/>
            <a:ext cx="4686935" cy="1718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730" y="2597785"/>
            <a:ext cx="4700270" cy="16643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Object Detection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using transformer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《End-to-End Object Detection with Transformers》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5" y="2033905"/>
            <a:ext cx="11856085" cy="31610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Object Detection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using transformer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77" name="icon"/>
          <p:cNvGrpSpPr/>
          <p:nvPr>
            <p:custDataLst>
              <p:tags r:id="rId1"/>
            </p:custDataLst>
          </p:nvPr>
        </p:nvGrpSpPr>
        <p:grpSpPr>
          <a:xfrm rot="0">
            <a:off x="1976120" y="5009826"/>
            <a:ext cx="363220" cy="605737"/>
            <a:chOff x="11427768" y="14093789"/>
            <a:chExt cx="1526977" cy="2546520"/>
          </a:xfrm>
          <a:solidFill>
            <a:schemeClr val="accent1"/>
          </a:solidFill>
        </p:grpSpPr>
        <p:sp>
          <p:nvSpPr>
            <p:cNvPr id="78" name="PA-任意多边形: 形状 1593"/>
            <p:cNvSpPr/>
            <p:nvPr>
              <p:custDataLst>
                <p:tags r:id="rId2"/>
              </p:custDataLst>
            </p:nvPr>
          </p:nvSpPr>
          <p:spPr bwMode="auto">
            <a:xfrm>
              <a:off x="12251463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9" name="PA-任意多边形: 形状 1594"/>
            <p:cNvSpPr/>
            <p:nvPr>
              <p:custDataLst>
                <p:tags r:id="rId3"/>
              </p:custDataLst>
            </p:nvPr>
          </p:nvSpPr>
          <p:spPr bwMode="auto">
            <a:xfrm>
              <a:off x="12072869" y="14873076"/>
              <a:ext cx="47625" cy="1767233"/>
            </a:xfrm>
            <a:custGeom>
              <a:avLst/>
              <a:gdLst>
                <a:gd name="connsiteX0" fmla="*/ 24557 w 47625"/>
                <a:gd name="connsiteY0" fmla="*/ 2232 h 125015"/>
                <a:gd name="connsiteX1" fmla="*/ 2232 w 47625"/>
                <a:gd name="connsiteY1" fmla="*/ 24557 h 125015"/>
                <a:gd name="connsiteX2" fmla="*/ 2232 w 47625"/>
                <a:gd name="connsiteY2" fmla="*/ 102590 h 125015"/>
                <a:gd name="connsiteX3" fmla="*/ 24557 w 47625"/>
                <a:gd name="connsiteY3" fmla="*/ 124914 h 125015"/>
                <a:gd name="connsiteX4" fmla="*/ 46881 w 47625"/>
                <a:gd name="connsiteY4" fmla="*/ 102590 h 125015"/>
                <a:gd name="connsiteX5" fmla="*/ 46881 w 47625"/>
                <a:gd name="connsiteY5" fmla="*/ 24557 h 125015"/>
                <a:gd name="connsiteX6" fmla="*/ 24557 w 47625"/>
                <a:gd name="connsiteY6" fmla="*/ 2232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25015">
                  <a:moveTo>
                    <a:pt x="24557" y="2232"/>
                  </a:moveTo>
                  <a:cubicBezTo>
                    <a:pt x="12225" y="2232"/>
                    <a:pt x="2232" y="12225"/>
                    <a:pt x="2232" y="24557"/>
                  </a:cubicBezTo>
                  <a:lnTo>
                    <a:pt x="2232" y="102590"/>
                  </a:lnTo>
                  <a:cubicBezTo>
                    <a:pt x="2232" y="114922"/>
                    <a:pt x="12225" y="124914"/>
                    <a:pt x="24557" y="124914"/>
                  </a:cubicBezTo>
                  <a:cubicBezTo>
                    <a:pt x="36889" y="124914"/>
                    <a:pt x="46881" y="114922"/>
                    <a:pt x="46881" y="102590"/>
                  </a:cubicBezTo>
                  <a:lnTo>
                    <a:pt x="46881" y="24557"/>
                  </a:lnTo>
                  <a:cubicBezTo>
                    <a:pt x="46881" y="12225"/>
                    <a:pt x="36889" y="2232"/>
                    <a:pt x="24557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0" name="PA-任意多边形: 形状 1595"/>
            <p:cNvSpPr/>
            <p:nvPr>
              <p:custDataLst>
                <p:tags r:id="rId4"/>
              </p:custDataLst>
            </p:nvPr>
          </p:nvSpPr>
          <p:spPr bwMode="auto">
            <a:xfrm>
              <a:off x="11427768" y="14093789"/>
              <a:ext cx="1526977" cy="1526977"/>
            </a:xfrm>
            <a:custGeom>
              <a:avLst/>
              <a:gdLst>
                <a:gd name="connsiteX0" fmla="*/ 1461096 w 1526976"/>
                <a:gd name="connsiteY0" fmla="*/ 2232 h 1526976"/>
                <a:gd name="connsiteX1" fmla="*/ 326222 w 1526976"/>
                <a:gd name="connsiteY1" fmla="*/ 2232 h 1526976"/>
                <a:gd name="connsiteX2" fmla="*/ 303898 w 1526976"/>
                <a:gd name="connsiteY2" fmla="*/ 24557 h 1526976"/>
                <a:gd name="connsiteX3" fmla="*/ 326222 w 1526976"/>
                <a:gd name="connsiteY3" fmla="*/ 46881 h 1526976"/>
                <a:gd name="connsiteX4" fmla="*/ 1354062 w 1526976"/>
                <a:gd name="connsiteY4" fmla="*/ 46881 h 1526976"/>
                <a:gd name="connsiteX5" fmla="*/ 1354062 w 1526976"/>
                <a:gd name="connsiteY5" fmla="*/ 87856 h 1526976"/>
                <a:gd name="connsiteX6" fmla="*/ 174403 w 1526976"/>
                <a:gd name="connsiteY6" fmla="*/ 87856 h 1526976"/>
                <a:gd name="connsiteX7" fmla="*/ 174403 w 1526976"/>
                <a:gd name="connsiteY7" fmla="*/ 46881 h 1526976"/>
                <a:gd name="connsiteX8" fmla="*/ 222046 w 1526976"/>
                <a:gd name="connsiteY8" fmla="*/ 46881 h 1526976"/>
                <a:gd name="connsiteX9" fmla="*/ 244370 w 1526976"/>
                <a:gd name="connsiteY9" fmla="*/ 24557 h 1526976"/>
                <a:gd name="connsiteX10" fmla="*/ 222046 w 1526976"/>
                <a:gd name="connsiteY10" fmla="*/ 2232 h 1526976"/>
                <a:gd name="connsiteX11" fmla="*/ 67372 w 1526976"/>
                <a:gd name="connsiteY11" fmla="*/ 2232 h 1526976"/>
                <a:gd name="connsiteX12" fmla="*/ 2232 w 1526976"/>
                <a:gd name="connsiteY12" fmla="*/ 67369 h 1526976"/>
                <a:gd name="connsiteX13" fmla="*/ 67372 w 1526976"/>
                <a:gd name="connsiteY13" fmla="*/ 132505 h 1526976"/>
                <a:gd name="connsiteX14" fmla="*/ 88630 w 1526976"/>
                <a:gd name="connsiteY14" fmla="*/ 132505 h 1526976"/>
                <a:gd name="connsiteX15" fmla="*/ 88630 w 1526976"/>
                <a:gd name="connsiteY15" fmla="*/ 175525 h 1526976"/>
                <a:gd name="connsiteX16" fmla="*/ 57599 w 1526976"/>
                <a:gd name="connsiteY16" fmla="*/ 218078 h 1526976"/>
                <a:gd name="connsiteX17" fmla="*/ 57599 w 1526976"/>
                <a:gd name="connsiteY17" fmla="*/ 1123423 h 1526976"/>
                <a:gd name="connsiteX18" fmla="*/ 79924 w 1526976"/>
                <a:gd name="connsiteY18" fmla="*/ 1145747 h 1526976"/>
                <a:gd name="connsiteX19" fmla="*/ 102248 w 1526976"/>
                <a:gd name="connsiteY19" fmla="*/ 1123423 h 1526976"/>
                <a:gd name="connsiteX20" fmla="*/ 102248 w 1526976"/>
                <a:gd name="connsiteY20" fmla="*/ 231824 h 1526976"/>
                <a:gd name="connsiteX21" fmla="*/ 102316 w 1526976"/>
                <a:gd name="connsiteY21" fmla="*/ 218012 h 1526976"/>
                <a:gd name="connsiteX22" fmla="*/ 140908 w 1526976"/>
                <a:gd name="connsiteY22" fmla="*/ 218018 h 1526976"/>
                <a:gd name="connsiteX23" fmla="*/ 140884 w 1526976"/>
                <a:gd name="connsiteY23" fmla="*/ 218456 h 1526976"/>
                <a:gd name="connsiteX24" fmla="*/ 140884 w 1526976"/>
                <a:gd name="connsiteY24" fmla="*/ 1481498 h 1526976"/>
                <a:gd name="connsiteX25" fmla="*/ 140887 w 1526976"/>
                <a:gd name="connsiteY25" fmla="*/ 1481525 h 1526976"/>
                <a:gd name="connsiteX26" fmla="*/ 102245 w 1526976"/>
                <a:gd name="connsiteY26" fmla="*/ 1481516 h 1526976"/>
                <a:gd name="connsiteX27" fmla="*/ 102245 w 1526976"/>
                <a:gd name="connsiteY27" fmla="*/ 1227600 h 1526976"/>
                <a:gd name="connsiteX28" fmla="*/ 79921 w 1526976"/>
                <a:gd name="connsiteY28" fmla="*/ 1205276 h 1526976"/>
                <a:gd name="connsiteX29" fmla="*/ 57596 w 1526976"/>
                <a:gd name="connsiteY29" fmla="*/ 1227600 h 1526976"/>
                <a:gd name="connsiteX30" fmla="*/ 57596 w 1526976"/>
                <a:gd name="connsiteY30" fmla="*/ 1481516 h 1526976"/>
                <a:gd name="connsiteX31" fmla="*/ 102313 w 1526976"/>
                <a:gd name="connsiteY31" fmla="*/ 1526232 h 1526976"/>
                <a:gd name="connsiteX32" fmla="*/ 553099 w 1526976"/>
                <a:gd name="connsiteY32" fmla="*/ 1526232 h 1526976"/>
                <a:gd name="connsiteX33" fmla="*/ 597816 w 1526976"/>
                <a:gd name="connsiteY33" fmla="*/ 1481519 h 1526976"/>
                <a:gd name="connsiteX34" fmla="*/ 597816 w 1526976"/>
                <a:gd name="connsiteY34" fmla="*/ 1430316 h 1526976"/>
                <a:gd name="connsiteX35" fmla="*/ 1251121 w 1526976"/>
                <a:gd name="connsiteY35" fmla="*/ 1430316 h 1526976"/>
                <a:gd name="connsiteX36" fmla="*/ 1345707 w 1526976"/>
                <a:gd name="connsiteY36" fmla="*/ 1335729 h 1526976"/>
                <a:gd name="connsiteX37" fmla="*/ 1345707 w 1526976"/>
                <a:gd name="connsiteY37" fmla="*/ 601144 h 1526976"/>
                <a:gd name="connsiteX38" fmla="*/ 1323383 w 1526976"/>
                <a:gd name="connsiteY38" fmla="*/ 578819 h 1526976"/>
                <a:gd name="connsiteX39" fmla="*/ 1301059 w 1526976"/>
                <a:gd name="connsiteY39" fmla="*/ 601144 h 1526976"/>
                <a:gd name="connsiteX40" fmla="*/ 1301059 w 1526976"/>
                <a:gd name="connsiteY40" fmla="*/ 1335729 h 1526976"/>
                <a:gd name="connsiteX41" fmla="*/ 1251121 w 1526976"/>
                <a:gd name="connsiteY41" fmla="*/ 1385667 h 1526976"/>
                <a:gd name="connsiteX42" fmla="*/ 597822 w 1526976"/>
                <a:gd name="connsiteY42" fmla="*/ 1385667 h 1526976"/>
                <a:gd name="connsiteX43" fmla="*/ 597822 w 1526976"/>
                <a:gd name="connsiteY43" fmla="*/ 1349949 h 1526976"/>
                <a:gd name="connsiteX44" fmla="*/ 1226564 w 1526976"/>
                <a:gd name="connsiteY44" fmla="*/ 1349949 h 1526976"/>
                <a:gd name="connsiteX45" fmla="*/ 1265349 w 1526976"/>
                <a:gd name="connsiteY45" fmla="*/ 1311164 h 1526976"/>
                <a:gd name="connsiteX46" fmla="*/ 1265349 w 1526976"/>
                <a:gd name="connsiteY46" fmla="*/ 374597 h 1526976"/>
                <a:gd name="connsiteX47" fmla="*/ 1226564 w 1526976"/>
                <a:gd name="connsiteY47" fmla="*/ 335810 h 1526976"/>
                <a:gd name="connsiteX48" fmla="*/ 758955 w 1526976"/>
                <a:gd name="connsiteY48" fmla="*/ 335810 h 1526976"/>
                <a:gd name="connsiteX49" fmla="*/ 597822 w 1526976"/>
                <a:gd name="connsiteY49" fmla="*/ 335810 h 1526976"/>
                <a:gd name="connsiteX50" fmla="*/ 597822 w 1526976"/>
                <a:gd name="connsiteY50" fmla="*/ 300091 h 1526976"/>
                <a:gd name="connsiteX51" fmla="*/ 1251127 w 1526976"/>
                <a:gd name="connsiteY51" fmla="*/ 300091 h 1526976"/>
                <a:gd name="connsiteX52" fmla="*/ 1301064 w 1526976"/>
                <a:gd name="connsiteY52" fmla="*/ 350029 h 1526976"/>
                <a:gd name="connsiteX53" fmla="*/ 1301064 w 1526976"/>
                <a:gd name="connsiteY53" fmla="*/ 496961 h 1526976"/>
                <a:gd name="connsiteX54" fmla="*/ 1323389 w 1526976"/>
                <a:gd name="connsiteY54" fmla="*/ 519285 h 1526976"/>
                <a:gd name="connsiteX55" fmla="*/ 1345713 w 1526976"/>
                <a:gd name="connsiteY55" fmla="*/ 496961 h 1526976"/>
                <a:gd name="connsiteX56" fmla="*/ 1345713 w 1526976"/>
                <a:gd name="connsiteY56" fmla="*/ 350029 h 1526976"/>
                <a:gd name="connsiteX57" fmla="*/ 1251127 w 1526976"/>
                <a:gd name="connsiteY57" fmla="*/ 255443 h 1526976"/>
                <a:gd name="connsiteX58" fmla="*/ 597822 w 1526976"/>
                <a:gd name="connsiteY58" fmla="*/ 255443 h 1526976"/>
                <a:gd name="connsiteX59" fmla="*/ 597822 w 1526976"/>
                <a:gd name="connsiteY59" fmla="*/ 218081 h 1526976"/>
                <a:gd name="connsiteX60" fmla="*/ 553105 w 1526976"/>
                <a:gd name="connsiteY60" fmla="*/ 173367 h 1526976"/>
                <a:gd name="connsiteX61" fmla="*/ 544523 w 1526976"/>
                <a:gd name="connsiteY61" fmla="*/ 173367 h 1526976"/>
                <a:gd name="connsiteX62" fmla="*/ 544523 w 1526976"/>
                <a:gd name="connsiteY62" fmla="*/ 132505 h 1526976"/>
                <a:gd name="connsiteX63" fmla="*/ 1461099 w 1526976"/>
                <a:gd name="connsiteY63" fmla="*/ 132505 h 1526976"/>
                <a:gd name="connsiteX64" fmla="*/ 1526232 w 1526976"/>
                <a:gd name="connsiteY64" fmla="*/ 67369 h 1526976"/>
                <a:gd name="connsiteX65" fmla="*/ 1461096 w 1526976"/>
                <a:gd name="connsiteY65" fmla="*/ 2232 h 1526976"/>
                <a:gd name="connsiteX66" fmla="*/ 129754 w 1526976"/>
                <a:gd name="connsiteY66" fmla="*/ 87856 h 1526976"/>
                <a:gd name="connsiteX67" fmla="*/ 67372 w 1526976"/>
                <a:gd name="connsiteY67" fmla="*/ 87856 h 1526976"/>
                <a:gd name="connsiteX68" fmla="*/ 46881 w 1526976"/>
                <a:gd name="connsiteY68" fmla="*/ 67369 h 1526976"/>
                <a:gd name="connsiteX69" fmla="*/ 67372 w 1526976"/>
                <a:gd name="connsiteY69" fmla="*/ 46881 h 1526976"/>
                <a:gd name="connsiteX70" fmla="*/ 129754 w 1526976"/>
                <a:gd name="connsiteY70" fmla="*/ 46881 h 1526976"/>
                <a:gd name="connsiteX71" fmla="*/ 129754 w 1526976"/>
                <a:gd name="connsiteY71" fmla="*/ 87856 h 1526976"/>
                <a:gd name="connsiteX72" fmla="*/ 170876 w 1526976"/>
                <a:gd name="connsiteY72" fmla="*/ 173364 h 1526976"/>
                <a:gd name="connsiteX73" fmla="*/ 133276 w 1526976"/>
                <a:gd name="connsiteY73" fmla="*/ 173364 h 1526976"/>
                <a:gd name="connsiteX74" fmla="*/ 133276 w 1526976"/>
                <a:gd name="connsiteY74" fmla="*/ 132505 h 1526976"/>
                <a:gd name="connsiteX75" fmla="*/ 170876 w 1526976"/>
                <a:gd name="connsiteY75" fmla="*/ 132505 h 1526976"/>
                <a:gd name="connsiteX76" fmla="*/ 170876 w 1526976"/>
                <a:gd name="connsiteY76" fmla="*/ 173364 h 1526976"/>
                <a:gd name="connsiteX77" fmla="*/ 1048408 w 1526976"/>
                <a:gd name="connsiteY77" fmla="*/ 1305297 h 1526976"/>
                <a:gd name="connsiteX78" fmla="*/ 951208 w 1526976"/>
                <a:gd name="connsiteY78" fmla="*/ 1305297 h 1526976"/>
                <a:gd name="connsiteX79" fmla="*/ 927158 w 1526976"/>
                <a:gd name="connsiteY79" fmla="*/ 1197834 h 1526976"/>
                <a:gd name="connsiteX80" fmla="*/ 930857 w 1526976"/>
                <a:gd name="connsiteY80" fmla="*/ 1197834 h 1526976"/>
                <a:gd name="connsiteX81" fmla="*/ 1068271 w 1526976"/>
                <a:gd name="connsiteY81" fmla="*/ 1197834 h 1526976"/>
                <a:gd name="connsiteX82" fmla="*/ 1072506 w 1526976"/>
                <a:gd name="connsiteY82" fmla="*/ 1197834 h 1526976"/>
                <a:gd name="connsiteX83" fmla="*/ 1048408 w 1526976"/>
                <a:gd name="connsiteY83" fmla="*/ 1305297 h 1526976"/>
                <a:gd name="connsiteX84" fmla="*/ 934391 w 1526976"/>
                <a:gd name="connsiteY84" fmla="*/ 1109901 h 1526976"/>
                <a:gd name="connsiteX85" fmla="*/ 977244 w 1526976"/>
                <a:gd name="connsiteY85" fmla="*/ 1031257 h 1526976"/>
                <a:gd name="connsiteX86" fmla="*/ 977244 w 1526976"/>
                <a:gd name="connsiteY86" fmla="*/ 1153189 h 1526976"/>
                <a:gd name="connsiteX87" fmla="*/ 943907 w 1526976"/>
                <a:gd name="connsiteY87" fmla="*/ 1153189 h 1526976"/>
                <a:gd name="connsiteX88" fmla="*/ 934391 w 1526976"/>
                <a:gd name="connsiteY88" fmla="*/ 1109901 h 1526976"/>
                <a:gd name="connsiteX89" fmla="*/ 1021893 w 1526976"/>
                <a:gd name="connsiteY89" fmla="*/ 1153189 h 1526976"/>
                <a:gd name="connsiteX90" fmla="*/ 1021893 w 1526976"/>
                <a:gd name="connsiteY90" fmla="*/ 1031257 h 1526976"/>
                <a:gd name="connsiteX91" fmla="*/ 1064740 w 1526976"/>
                <a:gd name="connsiteY91" fmla="*/ 1109901 h 1526976"/>
                <a:gd name="connsiteX92" fmla="*/ 1055227 w 1526976"/>
                <a:gd name="connsiteY92" fmla="*/ 1153189 h 1526976"/>
                <a:gd name="connsiteX93" fmla="*/ 1021893 w 1526976"/>
                <a:gd name="connsiteY93" fmla="*/ 1153189 h 1526976"/>
                <a:gd name="connsiteX94" fmla="*/ 781276 w 1526976"/>
                <a:gd name="connsiteY94" fmla="*/ 380458 h 1526976"/>
                <a:gd name="connsiteX95" fmla="*/ 1220697 w 1526976"/>
                <a:gd name="connsiteY95" fmla="*/ 380458 h 1526976"/>
                <a:gd name="connsiteX96" fmla="*/ 1220697 w 1526976"/>
                <a:gd name="connsiteY96" fmla="*/ 1305300 h 1526976"/>
                <a:gd name="connsiteX97" fmla="*/ 1094167 w 1526976"/>
                <a:gd name="connsiteY97" fmla="*/ 1305300 h 1526976"/>
                <a:gd name="connsiteX98" fmla="*/ 1118396 w 1526976"/>
                <a:gd name="connsiteY98" fmla="*/ 1197245 h 1526976"/>
                <a:gd name="connsiteX99" fmla="*/ 1118494 w 1526976"/>
                <a:gd name="connsiteY99" fmla="*/ 1196781 h 1526976"/>
                <a:gd name="connsiteX100" fmla="*/ 1110990 w 1526976"/>
                <a:gd name="connsiteY100" fmla="*/ 1166536 h 1526976"/>
                <a:gd name="connsiteX101" fmla="*/ 1101346 w 1526976"/>
                <a:gd name="connsiteY101" fmla="*/ 1158273 h 1526976"/>
                <a:gd name="connsiteX102" fmla="*/ 1109389 w 1526976"/>
                <a:gd name="connsiteY102" fmla="*/ 1109901 h 1526976"/>
                <a:gd name="connsiteX103" fmla="*/ 1021893 w 1526976"/>
                <a:gd name="connsiteY103" fmla="*/ 984218 h 1526976"/>
                <a:gd name="connsiteX104" fmla="*/ 1021893 w 1526976"/>
                <a:gd name="connsiteY104" fmla="*/ 983754 h 1526976"/>
                <a:gd name="connsiteX105" fmla="*/ 999568 w 1526976"/>
                <a:gd name="connsiteY105" fmla="*/ 961430 h 1526976"/>
                <a:gd name="connsiteX106" fmla="*/ 977244 w 1526976"/>
                <a:gd name="connsiteY106" fmla="*/ 983754 h 1526976"/>
                <a:gd name="connsiteX107" fmla="*/ 977244 w 1526976"/>
                <a:gd name="connsiteY107" fmla="*/ 984218 h 1526976"/>
                <a:gd name="connsiteX108" fmla="*/ 889742 w 1526976"/>
                <a:gd name="connsiteY108" fmla="*/ 1109901 h 1526976"/>
                <a:gd name="connsiteX109" fmla="*/ 897526 w 1526976"/>
                <a:gd name="connsiteY109" fmla="*/ 1157532 h 1526976"/>
                <a:gd name="connsiteX110" fmla="*/ 887650 w 1526976"/>
                <a:gd name="connsiteY110" fmla="*/ 1165741 h 1526976"/>
                <a:gd name="connsiteX111" fmla="*/ 880592 w 1526976"/>
                <a:gd name="connsiteY111" fmla="*/ 1194185 h 1526976"/>
                <a:gd name="connsiteX112" fmla="*/ 880687 w 1526976"/>
                <a:gd name="connsiteY112" fmla="*/ 1194637 h 1526976"/>
                <a:gd name="connsiteX113" fmla="*/ 905455 w 1526976"/>
                <a:gd name="connsiteY113" fmla="*/ 1305300 h 1526976"/>
                <a:gd name="connsiteX114" fmla="*/ 781276 w 1526976"/>
                <a:gd name="connsiteY114" fmla="*/ 1305300 h 1526976"/>
                <a:gd name="connsiteX115" fmla="*/ 781276 w 1526976"/>
                <a:gd name="connsiteY115" fmla="*/ 380458 h 1526976"/>
                <a:gd name="connsiteX116" fmla="*/ 597822 w 1526976"/>
                <a:gd name="connsiteY116" fmla="*/ 380458 h 1526976"/>
                <a:gd name="connsiteX117" fmla="*/ 736631 w 1526976"/>
                <a:gd name="connsiteY117" fmla="*/ 380458 h 1526976"/>
                <a:gd name="connsiteX118" fmla="*/ 736631 w 1526976"/>
                <a:gd name="connsiteY118" fmla="*/ 1305300 h 1526976"/>
                <a:gd name="connsiteX119" fmla="*/ 597822 w 1526976"/>
                <a:gd name="connsiteY119" fmla="*/ 1305300 h 1526976"/>
                <a:gd name="connsiteX120" fmla="*/ 597822 w 1526976"/>
                <a:gd name="connsiteY120" fmla="*/ 380458 h 1526976"/>
                <a:gd name="connsiteX121" fmla="*/ 223138 w 1526976"/>
                <a:gd name="connsiteY121" fmla="*/ 1481533 h 1526976"/>
                <a:gd name="connsiteX122" fmla="*/ 185532 w 1526976"/>
                <a:gd name="connsiteY122" fmla="*/ 1481527 h 1526976"/>
                <a:gd name="connsiteX123" fmla="*/ 185532 w 1526976"/>
                <a:gd name="connsiteY123" fmla="*/ 1481495 h 1526976"/>
                <a:gd name="connsiteX124" fmla="*/ 185514 w 1526976"/>
                <a:gd name="connsiteY124" fmla="*/ 218021 h 1526976"/>
                <a:gd name="connsiteX125" fmla="*/ 223159 w 1526976"/>
                <a:gd name="connsiteY125" fmla="*/ 218027 h 1526976"/>
                <a:gd name="connsiteX126" fmla="*/ 223138 w 1526976"/>
                <a:gd name="connsiteY126" fmla="*/ 1481533 h 1526976"/>
                <a:gd name="connsiteX127" fmla="*/ 253127 w 1526976"/>
                <a:gd name="connsiteY127" fmla="*/ 173361 h 1526976"/>
                <a:gd name="connsiteX128" fmla="*/ 215524 w 1526976"/>
                <a:gd name="connsiteY128" fmla="*/ 173361 h 1526976"/>
                <a:gd name="connsiteX129" fmla="*/ 215524 w 1526976"/>
                <a:gd name="connsiteY129" fmla="*/ 132505 h 1526976"/>
                <a:gd name="connsiteX130" fmla="*/ 253127 w 1526976"/>
                <a:gd name="connsiteY130" fmla="*/ 132505 h 1526976"/>
                <a:gd name="connsiteX131" fmla="*/ 253127 w 1526976"/>
                <a:gd name="connsiteY131" fmla="*/ 173361 h 1526976"/>
                <a:gd name="connsiteX132" fmla="*/ 305389 w 1526976"/>
                <a:gd name="connsiteY132" fmla="*/ 1481545 h 1526976"/>
                <a:gd name="connsiteX133" fmla="*/ 267786 w 1526976"/>
                <a:gd name="connsiteY133" fmla="*/ 1481539 h 1526976"/>
                <a:gd name="connsiteX134" fmla="*/ 267766 w 1526976"/>
                <a:gd name="connsiteY134" fmla="*/ 218033 h 1526976"/>
                <a:gd name="connsiteX135" fmla="*/ 305407 w 1526976"/>
                <a:gd name="connsiteY135" fmla="*/ 218039 h 1526976"/>
                <a:gd name="connsiteX136" fmla="*/ 305389 w 1526976"/>
                <a:gd name="connsiteY136" fmla="*/ 1481545 h 1526976"/>
                <a:gd name="connsiteX137" fmla="*/ 335375 w 1526976"/>
                <a:gd name="connsiteY137" fmla="*/ 173364 h 1526976"/>
                <a:gd name="connsiteX138" fmla="*/ 297775 w 1526976"/>
                <a:gd name="connsiteY138" fmla="*/ 173364 h 1526976"/>
                <a:gd name="connsiteX139" fmla="*/ 297775 w 1526976"/>
                <a:gd name="connsiteY139" fmla="*/ 173361 h 1526976"/>
                <a:gd name="connsiteX140" fmla="*/ 297775 w 1526976"/>
                <a:gd name="connsiteY140" fmla="*/ 132505 h 1526976"/>
                <a:gd name="connsiteX141" fmla="*/ 335375 w 1526976"/>
                <a:gd name="connsiteY141" fmla="*/ 132505 h 1526976"/>
                <a:gd name="connsiteX142" fmla="*/ 335375 w 1526976"/>
                <a:gd name="connsiteY142" fmla="*/ 173364 h 1526976"/>
                <a:gd name="connsiteX143" fmla="*/ 387638 w 1526976"/>
                <a:gd name="connsiteY143" fmla="*/ 1481560 h 1526976"/>
                <a:gd name="connsiteX144" fmla="*/ 350032 w 1526976"/>
                <a:gd name="connsiteY144" fmla="*/ 1481554 h 1526976"/>
                <a:gd name="connsiteX145" fmla="*/ 350014 w 1526976"/>
                <a:gd name="connsiteY145" fmla="*/ 218048 h 1526976"/>
                <a:gd name="connsiteX146" fmla="*/ 387656 w 1526976"/>
                <a:gd name="connsiteY146" fmla="*/ 218054 h 1526976"/>
                <a:gd name="connsiteX147" fmla="*/ 387635 w 1526976"/>
                <a:gd name="connsiteY147" fmla="*/ 218456 h 1526976"/>
                <a:gd name="connsiteX148" fmla="*/ 387638 w 1526976"/>
                <a:gd name="connsiteY148" fmla="*/ 1481560 h 1526976"/>
                <a:gd name="connsiteX149" fmla="*/ 417624 w 1526976"/>
                <a:gd name="connsiteY149" fmla="*/ 173364 h 1526976"/>
                <a:gd name="connsiteX150" fmla="*/ 380024 w 1526976"/>
                <a:gd name="connsiteY150" fmla="*/ 173364 h 1526976"/>
                <a:gd name="connsiteX151" fmla="*/ 380024 w 1526976"/>
                <a:gd name="connsiteY151" fmla="*/ 173361 h 1526976"/>
                <a:gd name="connsiteX152" fmla="*/ 380024 w 1526976"/>
                <a:gd name="connsiteY152" fmla="*/ 132505 h 1526976"/>
                <a:gd name="connsiteX153" fmla="*/ 417624 w 1526976"/>
                <a:gd name="connsiteY153" fmla="*/ 132505 h 1526976"/>
                <a:gd name="connsiteX154" fmla="*/ 417624 w 1526976"/>
                <a:gd name="connsiteY154" fmla="*/ 173364 h 1526976"/>
                <a:gd name="connsiteX155" fmla="*/ 469889 w 1526976"/>
                <a:gd name="connsiteY155" fmla="*/ 1481572 h 1526976"/>
                <a:gd name="connsiteX156" fmla="*/ 432280 w 1526976"/>
                <a:gd name="connsiteY156" fmla="*/ 1481566 h 1526976"/>
                <a:gd name="connsiteX157" fmla="*/ 432283 w 1526976"/>
                <a:gd name="connsiteY157" fmla="*/ 218456 h 1526976"/>
                <a:gd name="connsiteX158" fmla="*/ 432262 w 1526976"/>
                <a:gd name="connsiteY158" fmla="*/ 218060 h 1526976"/>
                <a:gd name="connsiteX159" fmla="*/ 469904 w 1526976"/>
                <a:gd name="connsiteY159" fmla="*/ 218066 h 1526976"/>
                <a:gd name="connsiteX160" fmla="*/ 469883 w 1526976"/>
                <a:gd name="connsiteY160" fmla="*/ 218456 h 1526976"/>
                <a:gd name="connsiteX161" fmla="*/ 469889 w 1526976"/>
                <a:gd name="connsiteY161" fmla="*/ 1481572 h 1526976"/>
                <a:gd name="connsiteX162" fmla="*/ 499872 w 1526976"/>
                <a:gd name="connsiteY162" fmla="*/ 173361 h 1526976"/>
                <a:gd name="connsiteX163" fmla="*/ 462269 w 1526976"/>
                <a:gd name="connsiteY163" fmla="*/ 173361 h 1526976"/>
                <a:gd name="connsiteX164" fmla="*/ 462269 w 1526976"/>
                <a:gd name="connsiteY164" fmla="*/ 132505 h 1526976"/>
                <a:gd name="connsiteX165" fmla="*/ 499872 w 1526976"/>
                <a:gd name="connsiteY165" fmla="*/ 132505 h 1526976"/>
                <a:gd name="connsiteX166" fmla="*/ 499872 w 1526976"/>
                <a:gd name="connsiteY166" fmla="*/ 173361 h 1526976"/>
                <a:gd name="connsiteX167" fmla="*/ 553173 w 1526976"/>
                <a:gd name="connsiteY167" fmla="*/ 218081 h 1526976"/>
                <a:gd name="connsiteX168" fmla="*/ 553173 w 1526976"/>
                <a:gd name="connsiteY168" fmla="*/ 277770 h 1526976"/>
                <a:gd name="connsiteX169" fmla="*/ 553173 w 1526976"/>
                <a:gd name="connsiteY169" fmla="*/ 358137 h 1526976"/>
                <a:gd name="connsiteX170" fmla="*/ 553105 w 1526976"/>
                <a:gd name="connsiteY170" fmla="*/ 1481590 h 1526976"/>
                <a:gd name="connsiteX171" fmla="*/ 514532 w 1526976"/>
                <a:gd name="connsiteY171" fmla="*/ 1481584 h 1526976"/>
                <a:gd name="connsiteX172" fmla="*/ 514535 w 1526976"/>
                <a:gd name="connsiteY172" fmla="*/ 218462 h 1526976"/>
                <a:gd name="connsiteX173" fmla="*/ 514514 w 1526976"/>
                <a:gd name="connsiteY173" fmla="*/ 218078 h 1526976"/>
                <a:gd name="connsiteX174" fmla="*/ 553173 w 1526976"/>
                <a:gd name="connsiteY174" fmla="*/ 218081 h 1526976"/>
                <a:gd name="connsiteX175" fmla="*/ 1461093 w 1526976"/>
                <a:gd name="connsiteY175" fmla="*/ 87856 h 1526976"/>
                <a:gd name="connsiteX176" fmla="*/ 1398711 w 1526976"/>
                <a:gd name="connsiteY176" fmla="*/ 87856 h 1526976"/>
                <a:gd name="connsiteX177" fmla="*/ 1398711 w 1526976"/>
                <a:gd name="connsiteY177" fmla="*/ 46881 h 1526976"/>
                <a:gd name="connsiteX178" fmla="*/ 1461093 w 1526976"/>
                <a:gd name="connsiteY178" fmla="*/ 46881 h 1526976"/>
                <a:gd name="connsiteX179" fmla="*/ 1480661 w 1526976"/>
                <a:gd name="connsiteY179" fmla="*/ 61281 h 1526976"/>
                <a:gd name="connsiteX180" fmla="*/ 1461093 w 1526976"/>
                <a:gd name="connsiteY180" fmla="*/ 87856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26976" h="1526976">
                  <a:moveTo>
                    <a:pt x="1461096" y="2232"/>
                  </a:moveTo>
                  <a:cubicBezTo>
                    <a:pt x="1412927" y="2232"/>
                    <a:pt x="374922" y="2232"/>
                    <a:pt x="326222" y="2232"/>
                  </a:cubicBezTo>
                  <a:cubicBezTo>
                    <a:pt x="313890" y="2232"/>
                    <a:pt x="303898" y="12225"/>
                    <a:pt x="303898" y="24557"/>
                  </a:cubicBezTo>
                  <a:cubicBezTo>
                    <a:pt x="303898" y="36889"/>
                    <a:pt x="313890" y="46881"/>
                    <a:pt x="326222" y="46881"/>
                  </a:cubicBezTo>
                  <a:lnTo>
                    <a:pt x="1354062" y="46881"/>
                  </a:lnTo>
                  <a:lnTo>
                    <a:pt x="1354062" y="87856"/>
                  </a:lnTo>
                  <a:lnTo>
                    <a:pt x="174403" y="87856"/>
                  </a:lnTo>
                  <a:lnTo>
                    <a:pt x="174403" y="46881"/>
                  </a:lnTo>
                  <a:lnTo>
                    <a:pt x="222046" y="46881"/>
                  </a:lnTo>
                  <a:cubicBezTo>
                    <a:pt x="234378" y="46881"/>
                    <a:pt x="244370" y="36889"/>
                    <a:pt x="244370" y="24557"/>
                  </a:cubicBezTo>
                  <a:cubicBezTo>
                    <a:pt x="244370" y="12225"/>
                    <a:pt x="234375" y="2232"/>
                    <a:pt x="222046" y="2232"/>
                  </a:cubicBezTo>
                  <a:cubicBezTo>
                    <a:pt x="189973" y="2232"/>
                    <a:pt x="99298" y="2232"/>
                    <a:pt x="67372" y="2232"/>
                  </a:cubicBezTo>
                  <a:cubicBezTo>
                    <a:pt x="31453" y="2232"/>
                    <a:pt x="2232" y="31450"/>
                    <a:pt x="2232" y="67369"/>
                  </a:cubicBezTo>
                  <a:cubicBezTo>
                    <a:pt x="2232" y="103287"/>
                    <a:pt x="31453" y="132505"/>
                    <a:pt x="67372" y="132505"/>
                  </a:cubicBezTo>
                  <a:lnTo>
                    <a:pt x="88630" y="132505"/>
                  </a:lnTo>
                  <a:lnTo>
                    <a:pt x="88630" y="175525"/>
                  </a:lnTo>
                  <a:cubicBezTo>
                    <a:pt x="70652" y="181323"/>
                    <a:pt x="57599" y="198197"/>
                    <a:pt x="57599" y="218078"/>
                  </a:cubicBezTo>
                  <a:lnTo>
                    <a:pt x="57599" y="1123423"/>
                  </a:lnTo>
                  <a:cubicBezTo>
                    <a:pt x="57599" y="1135752"/>
                    <a:pt x="67592" y="1145747"/>
                    <a:pt x="79924" y="1145747"/>
                  </a:cubicBezTo>
                  <a:cubicBezTo>
                    <a:pt x="92256" y="1145747"/>
                    <a:pt x="102248" y="1135752"/>
                    <a:pt x="102248" y="1123423"/>
                  </a:cubicBezTo>
                  <a:lnTo>
                    <a:pt x="102248" y="231824"/>
                  </a:lnTo>
                  <a:lnTo>
                    <a:pt x="102316" y="218012"/>
                  </a:lnTo>
                  <a:lnTo>
                    <a:pt x="140908" y="218018"/>
                  </a:lnTo>
                  <a:cubicBezTo>
                    <a:pt x="140905" y="218167"/>
                    <a:pt x="140884" y="218310"/>
                    <a:pt x="140884" y="218456"/>
                  </a:cubicBezTo>
                  <a:lnTo>
                    <a:pt x="140884" y="1481498"/>
                  </a:lnTo>
                  <a:cubicBezTo>
                    <a:pt x="140884" y="1481507"/>
                    <a:pt x="140887" y="1481516"/>
                    <a:pt x="140887" y="1481525"/>
                  </a:cubicBezTo>
                  <a:lnTo>
                    <a:pt x="102245" y="1481516"/>
                  </a:lnTo>
                  <a:lnTo>
                    <a:pt x="102245" y="1227600"/>
                  </a:lnTo>
                  <a:cubicBezTo>
                    <a:pt x="102245" y="1215268"/>
                    <a:pt x="92253" y="1205276"/>
                    <a:pt x="79921" y="1205276"/>
                  </a:cubicBezTo>
                  <a:cubicBezTo>
                    <a:pt x="67589" y="1205276"/>
                    <a:pt x="57596" y="1215268"/>
                    <a:pt x="57596" y="1227600"/>
                  </a:cubicBezTo>
                  <a:lnTo>
                    <a:pt x="57596" y="1481516"/>
                  </a:lnTo>
                  <a:cubicBezTo>
                    <a:pt x="57596" y="1506170"/>
                    <a:pt x="77656" y="1526232"/>
                    <a:pt x="102313" y="1526232"/>
                  </a:cubicBezTo>
                  <a:lnTo>
                    <a:pt x="553099" y="1526232"/>
                  </a:lnTo>
                  <a:cubicBezTo>
                    <a:pt x="577757" y="1526232"/>
                    <a:pt x="597816" y="1506173"/>
                    <a:pt x="597816" y="1481519"/>
                  </a:cubicBezTo>
                  <a:lnTo>
                    <a:pt x="597816" y="1430316"/>
                  </a:lnTo>
                  <a:lnTo>
                    <a:pt x="1251121" y="1430316"/>
                  </a:lnTo>
                  <a:cubicBezTo>
                    <a:pt x="1303276" y="1430316"/>
                    <a:pt x="1345707" y="1387885"/>
                    <a:pt x="1345707" y="1335729"/>
                  </a:cubicBezTo>
                  <a:lnTo>
                    <a:pt x="1345707" y="601144"/>
                  </a:lnTo>
                  <a:cubicBezTo>
                    <a:pt x="1345707" y="588812"/>
                    <a:pt x="1335715" y="578819"/>
                    <a:pt x="1323383" y="578819"/>
                  </a:cubicBezTo>
                  <a:cubicBezTo>
                    <a:pt x="1311051" y="578819"/>
                    <a:pt x="1301059" y="588812"/>
                    <a:pt x="1301059" y="601144"/>
                  </a:cubicBezTo>
                  <a:lnTo>
                    <a:pt x="1301059" y="1335729"/>
                  </a:lnTo>
                  <a:cubicBezTo>
                    <a:pt x="1301059" y="1363266"/>
                    <a:pt x="1278657" y="1385667"/>
                    <a:pt x="1251121" y="1385667"/>
                  </a:cubicBezTo>
                  <a:lnTo>
                    <a:pt x="597822" y="1385667"/>
                  </a:lnTo>
                  <a:lnTo>
                    <a:pt x="597822" y="1349949"/>
                  </a:lnTo>
                  <a:cubicBezTo>
                    <a:pt x="829824" y="1349949"/>
                    <a:pt x="998780" y="1349949"/>
                    <a:pt x="1226564" y="1349949"/>
                  </a:cubicBezTo>
                  <a:cubicBezTo>
                    <a:pt x="1247948" y="1349949"/>
                    <a:pt x="1265349" y="1332548"/>
                    <a:pt x="1265349" y="1311164"/>
                  </a:cubicBezTo>
                  <a:lnTo>
                    <a:pt x="1265349" y="374597"/>
                  </a:lnTo>
                  <a:cubicBezTo>
                    <a:pt x="1265349" y="353208"/>
                    <a:pt x="1247948" y="335810"/>
                    <a:pt x="1226564" y="335810"/>
                  </a:cubicBezTo>
                  <a:lnTo>
                    <a:pt x="758955" y="335810"/>
                  </a:lnTo>
                  <a:lnTo>
                    <a:pt x="597822" y="335810"/>
                  </a:lnTo>
                  <a:lnTo>
                    <a:pt x="597822" y="300091"/>
                  </a:lnTo>
                  <a:lnTo>
                    <a:pt x="1251127" y="300091"/>
                  </a:lnTo>
                  <a:cubicBezTo>
                    <a:pt x="1278663" y="300091"/>
                    <a:pt x="1301064" y="322493"/>
                    <a:pt x="1301064" y="350029"/>
                  </a:cubicBezTo>
                  <a:lnTo>
                    <a:pt x="1301064" y="496961"/>
                  </a:lnTo>
                  <a:cubicBezTo>
                    <a:pt x="1301064" y="509293"/>
                    <a:pt x="1311057" y="519285"/>
                    <a:pt x="1323389" y="519285"/>
                  </a:cubicBezTo>
                  <a:cubicBezTo>
                    <a:pt x="1335721" y="519285"/>
                    <a:pt x="1345713" y="509293"/>
                    <a:pt x="1345713" y="496961"/>
                  </a:cubicBezTo>
                  <a:lnTo>
                    <a:pt x="1345713" y="350029"/>
                  </a:lnTo>
                  <a:cubicBezTo>
                    <a:pt x="1345713" y="297874"/>
                    <a:pt x="1303282" y="255443"/>
                    <a:pt x="1251127" y="255443"/>
                  </a:cubicBezTo>
                  <a:lnTo>
                    <a:pt x="597822" y="255443"/>
                  </a:lnTo>
                  <a:lnTo>
                    <a:pt x="597822" y="218081"/>
                  </a:lnTo>
                  <a:cubicBezTo>
                    <a:pt x="597822" y="193426"/>
                    <a:pt x="577763" y="173367"/>
                    <a:pt x="553105" y="173367"/>
                  </a:cubicBezTo>
                  <a:lnTo>
                    <a:pt x="544523" y="173367"/>
                  </a:lnTo>
                  <a:lnTo>
                    <a:pt x="544523" y="132505"/>
                  </a:lnTo>
                  <a:cubicBezTo>
                    <a:pt x="588005" y="132505"/>
                    <a:pt x="1407983" y="132505"/>
                    <a:pt x="1461099" y="132505"/>
                  </a:cubicBezTo>
                  <a:cubicBezTo>
                    <a:pt x="1496863" y="132505"/>
                    <a:pt x="1526232" y="103436"/>
                    <a:pt x="1526232" y="67369"/>
                  </a:cubicBezTo>
                  <a:cubicBezTo>
                    <a:pt x="1526232" y="31602"/>
                    <a:pt x="1497163" y="2232"/>
                    <a:pt x="1461096" y="2232"/>
                  </a:cubicBezTo>
                  <a:close/>
                  <a:moveTo>
                    <a:pt x="129754" y="87856"/>
                  </a:moveTo>
                  <a:lnTo>
                    <a:pt x="67372" y="87856"/>
                  </a:lnTo>
                  <a:cubicBezTo>
                    <a:pt x="56072" y="87856"/>
                    <a:pt x="46881" y="78665"/>
                    <a:pt x="46881" y="67369"/>
                  </a:cubicBezTo>
                  <a:cubicBezTo>
                    <a:pt x="46881" y="56072"/>
                    <a:pt x="56072" y="46881"/>
                    <a:pt x="67372" y="46881"/>
                  </a:cubicBezTo>
                  <a:lnTo>
                    <a:pt x="129754" y="46881"/>
                  </a:lnTo>
                  <a:lnTo>
                    <a:pt x="129754" y="87856"/>
                  </a:lnTo>
                  <a:close/>
                  <a:moveTo>
                    <a:pt x="170876" y="173364"/>
                  </a:moveTo>
                  <a:lnTo>
                    <a:pt x="133276" y="173364"/>
                  </a:lnTo>
                  <a:lnTo>
                    <a:pt x="133276" y="132505"/>
                  </a:lnTo>
                  <a:cubicBezTo>
                    <a:pt x="146423" y="132505"/>
                    <a:pt x="157645" y="132505"/>
                    <a:pt x="170876" y="132505"/>
                  </a:cubicBezTo>
                  <a:lnTo>
                    <a:pt x="170876" y="173364"/>
                  </a:lnTo>
                  <a:close/>
                  <a:moveTo>
                    <a:pt x="1048408" y="1305297"/>
                  </a:moveTo>
                  <a:lnTo>
                    <a:pt x="951208" y="1305297"/>
                  </a:lnTo>
                  <a:lnTo>
                    <a:pt x="927158" y="1197834"/>
                  </a:lnTo>
                  <a:lnTo>
                    <a:pt x="930857" y="1197834"/>
                  </a:lnTo>
                  <a:lnTo>
                    <a:pt x="1068271" y="1197834"/>
                  </a:lnTo>
                  <a:lnTo>
                    <a:pt x="1072506" y="1197834"/>
                  </a:lnTo>
                  <a:lnTo>
                    <a:pt x="1048408" y="1305297"/>
                  </a:lnTo>
                  <a:close/>
                  <a:moveTo>
                    <a:pt x="934391" y="1109901"/>
                  </a:moveTo>
                  <a:cubicBezTo>
                    <a:pt x="934391" y="1073813"/>
                    <a:pt x="952265" y="1042988"/>
                    <a:pt x="977244" y="1031257"/>
                  </a:cubicBezTo>
                  <a:lnTo>
                    <a:pt x="977244" y="1153189"/>
                  </a:lnTo>
                  <a:lnTo>
                    <a:pt x="943907" y="1153189"/>
                  </a:lnTo>
                  <a:cubicBezTo>
                    <a:pt x="937721" y="1140172"/>
                    <a:pt x="934391" y="1125176"/>
                    <a:pt x="934391" y="1109901"/>
                  </a:cubicBezTo>
                  <a:close/>
                  <a:moveTo>
                    <a:pt x="1021893" y="1153189"/>
                  </a:moveTo>
                  <a:lnTo>
                    <a:pt x="1021893" y="1031257"/>
                  </a:lnTo>
                  <a:cubicBezTo>
                    <a:pt x="1046869" y="1042988"/>
                    <a:pt x="1064740" y="1073813"/>
                    <a:pt x="1064740" y="1109901"/>
                  </a:cubicBezTo>
                  <a:cubicBezTo>
                    <a:pt x="1064740" y="1125176"/>
                    <a:pt x="1061409" y="1140172"/>
                    <a:pt x="1055227" y="1153189"/>
                  </a:cubicBezTo>
                  <a:lnTo>
                    <a:pt x="1021893" y="1153189"/>
                  </a:lnTo>
                  <a:close/>
                  <a:moveTo>
                    <a:pt x="781276" y="380458"/>
                  </a:moveTo>
                  <a:lnTo>
                    <a:pt x="1220697" y="380458"/>
                  </a:lnTo>
                  <a:lnTo>
                    <a:pt x="1220697" y="1305300"/>
                  </a:lnTo>
                  <a:lnTo>
                    <a:pt x="1094167" y="1305300"/>
                  </a:lnTo>
                  <a:lnTo>
                    <a:pt x="1118396" y="1197245"/>
                  </a:lnTo>
                  <a:cubicBezTo>
                    <a:pt x="1118432" y="1197090"/>
                    <a:pt x="1118461" y="1196938"/>
                    <a:pt x="1118494" y="1196781"/>
                  </a:cubicBezTo>
                  <a:cubicBezTo>
                    <a:pt x="1120664" y="1186041"/>
                    <a:pt x="1117928" y="1175013"/>
                    <a:pt x="1110990" y="1166536"/>
                  </a:cubicBezTo>
                  <a:cubicBezTo>
                    <a:pt x="1108246" y="1163181"/>
                    <a:pt x="1104968" y="1160419"/>
                    <a:pt x="1101346" y="1158273"/>
                  </a:cubicBezTo>
                  <a:cubicBezTo>
                    <a:pt x="1106635" y="1143074"/>
                    <a:pt x="1109389" y="1126754"/>
                    <a:pt x="1109389" y="1109901"/>
                  </a:cubicBezTo>
                  <a:cubicBezTo>
                    <a:pt x="1109389" y="1048063"/>
                    <a:pt x="1071780" y="996306"/>
                    <a:pt x="1021893" y="984218"/>
                  </a:cubicBezTo>
                  <a:lnTo>
                    <a:pt x="1021893" y="983754"/>
                  </a:lnTo>
                  <a:cubicBezTo>
                    <a:pt x="1021893" y="971422"/>
                    <a:pt x="1011900" y="961430"/>
                    <a:pt x="999568" y="961430"/>
                  </a:cubicBezTo>
                  <a:cubicBezTo>
                    <a:pt x="987237" y="961430"/>
                    <a:pt x="977244" y="971422"/>
                    <a:pt x="977244" y="983754"/>
                  </a:cubicBezTo>
                  <a:lnTo>
                    <a:pt x="977244" y="984218"/>
                  </a:lnTo>
                  <a:cubicBezTo>
                    <a:pt x="927354" y="996306"/>
                    <a:pt x="889742" y="1048063"/>
                    <a:pt x="889742" y="1109901"/>
                  </a:cubicBezTo>
                  <a:cubicBezTo>
                    <a:pt x="889742" y="1126480"/>
                    <a:pt x="892406" y="1142545"/>
                    <a:pt x="897526" y="1157532"/>
                  </a:cubicBezTo>
                  <a:cubicBezTo>
                    <a:pt x="893802" y="1159603"/>
                    <a:pt x="890430" y="1162342"/>
                    <a:pt x="887650" y="1165741"/>
                  </a:cubicBezTo>
                  <a:cubicBezTo>
                    <a:pt x="881125" y="1173715"/>
                    <a:pt x="878550" y="1184083"/>
                    <a:pt x="880592" y="1194185"/>
                  </a:cubicBezTo>
                  <a:cubicBezTo>
                    <a:pt x="880625" y="1194337"/>
                    <a:pt x="880655" y="1194489"/>
                    <a:pt x="880687" y="1194637"/>
                  </a:cubicBezTo>
                  <a:lnTo>
                    <a:pt x="905455" y="1305300"/>
                  </a:lnTo>
                  <a:lnTo>
                    <a:pt x="781276" y="1305300"/>
                  </a:lnTo>
                  <a:lnTo>
                    <a:pt x="781276" y="380458"/>
                  </a:lnTo>
                  <a:close/>
                  <a:moveTo>
                    <a:pt x="597822" y="380458"/>
                  </a:moveTo>
                  <a:lnTo>
                    <a:pt x="736631" y="380458"/>
                  </a:lnTo>
                  <a:lnTo>
                    <a:pt x="736631" y="1305300"/>
                  </a:lnTo>
                  <a:lnTo>
                    <a:pt x="597822" y="1305300"/>
                  </a:lnTo>
                  <a:lnTo>
                    <a:pt x="597822" y="380458"/>
                  </a:lnTo>
                  <a:close/>
                  <a:moveTo>
                    <a:pt x="223138" y="1481533"/>
                  </a:moveTo>
                  <a:lnTo>
                    <a:pt x="185532" y="1481527"/>
                  </a:lnTo>
                  <a:cubicBezTo>
                    <a:pt x="185532" y="1481516"/>
                    <a:pt x="185532" y="1481507"/>
                    <a:pt x="185532" y="1481495"/>
                  </a:cubicBezTo>
                  <a:cubicBezTo>
                    <a:pt x="185535" y="1467544"/>
                    <a:pt x="185547" y="219786"/>
                    <a:pt x="185514" y="218021"/>
                  </a:cubicBezTo>
                  <a:lnTo>
                    <a:pt x="223159" y="218027"/>
                  </a:lnTo>
                  <a:cubicBezTo>
                    <a:pt x="223123" y="219843"/>
                    <a:pt x="223138" y="1456825"/>
                    <a:pt x="223138" y="1481533"/>
                  </a:cubicBezTo>
                  <a:close/>
                  <a:moveTo>
                    <a:pt x="253127" y="173361"/>
                  </a:moveTo>
                  <a:lnTo>
                    <a:pt x="215524" y="173361"/>
                  </a:lnTo>
                  <a:lnTo>
                    <a:pt x="215524" y="132505"/>
                  </a:lnTo>
                  <a:lnTo>
                    <a:pt x="253127" y="132505"/>
                  </a:lnTo>
                  <a:lnTo>
                    <a:pt x="253127" y="173361"/>
                  </a:lnTo>
                  <a:close/>
                  <a:moveTo>
                    <a:pt x="305389" y="1481545"/>
                  </a:moveTo>
                  <a:lnTo>
                    <a:pt x="267786" y="1481539"/>
                  </a:lnTo>
                  <a:cubicBezTo>
                    <a:pt x="267783" y="1460322"/>
                    <a:pt x="267798" y="219783"/>
                    <a:pt x="267766" y="218033"/>
                  </a:cubicBezTo>
                  <a:lnTo>
                    <a:pt x="305407" y="218039"/>
                  </a:lnTo>
                  <a:cubicBezTo>
                    <a:pt x="305374" y="219897"/>
                    <a:pt x="305389" y="1460096"/>
                    <a:pt x="305389" y="1481545"/>
                  </a:cubicBezTo>
                  <a:close/>
                  <a:moveTo>
                    <a:pt x="335375" y="173364"/>
                  </a:moveTo>
                  <a:lnTo>
                    <a:pt x="297775" y="173364"/>
                  </a:lnTo>
                  <a:lnTo>
                    <a:pt x="297775" y="173361"/>
                  </a:lnTo>
                  <a:lnTo>
                    <a:pt x="297775" y="132505"/>
                  </a:lnTo>
                  <a:lnTo>
                    <a:pt x="335375" y="132505"/>
                  </a:lnTo>
                  <a:lnTo>
                    <a:pt x="335375" y="173364"/>
                  </a:lnTo>
                  <a:close/>
                  <a:moveTo>
                    <a:pt x="387638" y="1481560"/>
                  </a:moveTo>
                  <a:lnTo>
                    <a:pt x="350032" y="1481554"/>
                  </a:lnTo>
                  <a:cubicBezTo>
                    <a:pt x="350032" y="1459688"/>
                    <a:pt x="350047" y="219849"/>
                    <a:pt x="350014" y="218048"/>
                  </a:cubicBezTo>
                  <a:lnTo>
                    <a:pt x="387656" y="218054"/>
                  </a:lnTo>
                  <a:cubicBezTo>
                    <a:pt x="387653" y="218191"/>
                    <a:pt x="387635" y="218322"/>
                    <a:pt x="387635" y="218456"/>
                  </a:cubicBezTo>
                  <a:cubicBezTo>
                    <a:pt x="387635" y="290751"/>
                    <a:pt x="387638" y="1405575"/>
                    <a:pt x="387638" y="1481560"/>
                  </a:cubicBezTo>
                  <a:close/>
                  <a:moveTo>
                    <a:pt x="417624" y="173364"/>
                  </a:moveTo>
                  <a:lnTo>
                    <a:pt x="380024" y="173364"/>
                  </a:lnTo>
                  <a:lnTo>
                    <a:pt x="380024" y="173361"/>
                  </a:lnTo>
                  <a:lnTo>
                    <a:pt x="380024" y="132505"/>
                  </a:lnTo>
                  <a:lnTo>
                    <a:pt x="417624" y="132505"/>
                  </a:lnTo>
                  <a:lnTo>
                    <a:pt x="417624" y="173364"/>
                  </a:lnTo>
                  <a:close/>
                  <a:moveTo>
                    <a:pt x="469889" y="1481572"/>
                  </a:moveTo>
                  <a:lnTo>
                    <a:pt x="432280" y="1481566"/>
                  </a:lnTo>
                  <a:cubicBezTo>
                    <a:pt x="432280" y="1406381"/>
                    <a:pt x="432283" y="287979"/>
                    <a:pt x="432283" y="218456"/>
                  </a:cubicBezTo>
                  <a:cubicBezTo>
                    <a:pt x="432283" y="218322"/>
                    <a:pt x="432265" y="218194"/>
                    <a:pt x="432262" y="218060"/>
                  </a:cubicBezTo>
                  <a:lnTo>
                    <a:pt x="469904" y="218066"/>
                  </a:lnTo>
                  <a:cubicBezTo>
                    <a:pt x="469901" y="218197"/>
                    <a:pt x="469883" y="218325"/>
                    <a:pt x="469883" y="218456"/>
                  </a:cubicBezTo>
                  <a:cubicBezTo>
                    <a:pt x="469883" y="282773"/>
                    <a:pt x="469889" y="1397475"/>
                    <a:pt x="469889" y="1481572"/>
                  </a:cubicBezTo>
                  <a:close/>
                  <a:moveTo>
                    <a:pt x="499872" y="173361"/>
                  </a:moveTo>
                  <a:lnTo>
                    <a:pt x="462269" y="173361"/>
                  </a:lnTo>
                  <a:lnTo>
                    <a:pt x="462269" y="132505"/>
                  </a:lnTo>
                  <a:lnTo>
                    <a:pt x="499872" y="132505"/>
                  </a:lnTo>
                  <a:lnTo>
                    <a:pt x="499872" y="173361"/>
                  </a:lnTo>
                  <a:close/>
                  <a:moveTo>
                    <a:pt x="553173" y="218081"/>
                  </a:moveTo>
                  <a:lnTo>
                    <a:pt x="553173" y="277770"/>
                  </a:lnTo>
                  <a:lnTo>
                    <a:pt x="553173" y="358137"/>
                  </a:lnTo>
                  <a:cubicBezTo>
                    <a:pt x="553173" y="405595"/>
                    <a:pt x="553105" y="1451824"/>
                    <a:pt x="553105" y="1481590"/>
                  </a:cubicBezTo>
                  <a:lnTo>
                    <a:pt x="514532" y="1481584"/>
                  </a:lnTo>
                  <a:cubicBezTo>
                    <a:pt x="514532" y="1402360"/>
                    <a:pt x="514535" y="284381"/>
                    <a:pt x="514535" y="218462"/>
                  </a:cubicBezTo>
                  <a:cubicBezTo>
                    <a:pt x="514535" y="218331"/>
                    <a:pt x="514517" y="218206"/>
                    <a:pt x="514514" y="218078"/>
                  </a:cubicBezTo>
                  <a:lnTo>
                    <a:pt x="553173" y="218081"/>
                  </a:lnTo>
                  <a:close/>
                  <a:moveTo>
                    <a:pt x="1461093" y="87856"/>
                  </a:moveTo>
                  <a:lnTo>
                    <a:pt x="1398711" y="87856"/>
                  </a:lnTo>
                  <a:lnTo>
                    <a:pt x="1398711" y="46881"/>
                  </a:lnTo>
                  <a:lnTo>
                    <a:pt x="1461093" y="46881"/>
                  </a:lnTo>
                  <a:cubicBezTo>
                    <a:pt x="1470273" y="46881"/>
                    <a:pt x="1478063" y="52950"/>
                    <a:pt x="1480661" y="61281"/>
                  </a:cubicBezTo>
                  <a:cubicBezTo>
                    <a:pt x="1484751" y="74405"/>
                    <a:pt x="1474919" y="87856"/>
                    <a:pt x="1461093" y="87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rtlCol="0" anchor="t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《End-to-End Object Detection with Transformers》</a:t>
            </a: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55" y="1485265"/>
            <a:ext cx="4091305" cy="4473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765" y="1435100"/>
            <a:ext cx="3802380" cy="975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0805" y="2134870"/>
            <a:ext cx="6972300" cy="922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00" y="3285490"/>
            <a:ext cx="5451475" cy="27044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Object Detection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using transformer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《End-to-End Object Detection with Transformers》</a:t>
            </a:r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100" y="1421765"/>
            <a:ext cx="9431020" cy="46469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dirty="0">
                <a:cs typeface="+mn-ea"/>
                <a:sym typeface="+mn-lt"/>
              </a:rPr>
              <a:t>Semantic </a:t>
            </a:r>
            <a:r>
              <a:rPr lang="en-US" altLang="zh-CN" dirty="0">
                <a:cs typeface="+mn-ea"/>
                <a:sym typeface="+mn-lt"/>
              </a:rPr>
              <a:t>S</a:t>
            </a:r>
            <a:r>
              <a:rPr dirty="0">
                <a:cs typeface="+mn-ea"/>
                <a:sym typeface="+mn-lt"/>
              </a:rPr>
              <a:t>egmentation</a:t>
            </a:r>
            <a:r>
              <a:rPr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Introduction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1028700"/>
            <a:ext cx="10625455" cy="48012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dirty="0">
                <a:cs typeface="+mn-ea"/>
                <a:sym typeface="+mn-lt"/>
              </a:rPr>
              <a:t>Semantic </a:t>
            </a:r>
            <a:r>
              <a:rPr lang="en-US" altLang="zh-CN" dirty="0">
                <a:cs typeface="+mn-ea"/>
                <a:sym typeface="+mn-lt"/>
              </a:rPr>
              <a:t>S</a:t>
            </a:r>
            <a:r>
              <a:rPr dirty="0">
                <a:cs typeface="+mn-ea"/>
                <a:sym typeface="+mn-lt"/>
              </a:rPr>
              <a:t>egmentation：</a:t>
            </a:r>
            <a:r>
              <a:rPr lang="en-US" altLang="zh-CN" dirty="0">
                <a:cs typeface="+mn-ea"/>
                <a:sym typeface="+mn-lt"/>
              </a:rPr>
              <a:t>classical model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8" name="图片 7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6535" y="3357245"/>
            <a:ext cx="3584575" cy="2617470"/>
          </a:xfrm>
          <a:prstGeom prst="rect">
            <a:avLst/>
          </a:prstGeom>
        </p:spPr>
      </p:pic>
      <p:pic>
        <p:nvPicPr>
          <p:cNvPr id="9" name="图片 8" descr="201610211416596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65" y="3357245"/>
            <a:ext cx="2383155" cy="27089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20" y="981075"/>
            <a:ext cx="8258810" cy="22561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6400" y="981075"/>
            <a:ext cx="26689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smtClean="0">
                <a:sym typeface="+mn-ea"/>
              </a:rPr>
              <a:t>FCN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dirty="0">
                <a:cs typeface="+mn-ea"/>
                <a:sym typeface="+mn-lt"/>
              </a:rPr>
              <a:t>Semantic </a:t>
            </a:r>
            <a:r>
              <a:rPr lang="en-US" altLang="zh-CN" dirty="0">
                <a:cs typeface="+mn-ea"/>
                <a:sym typeface="+mn-lt"/>
              </a:rPr>
              <a:t>S</a:t>
            </a:r>
            <a:r>
              <a:rPr dirty="0">
                <a:cs typeface="+mn-ea"/>
                <a:sym typeface="+mn-lt"/>
              </a:rPr>
              <a:t>egmentation：</a:t>
            </a:r>
            <a:r>
              <a:rPr lang="en-US" altLang="zh-CN" dirty="0">
                <a:cs typeface="+mn-ea"/>
                <a:sym typeface="+mn-lt"/>
              </a:rPr>
              <a:t>classical model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610" y="1053465"/>
            <a:ext cx="11801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《Rethinking Semantic Segmentation from a Sequence-to-Sequence Perspective with Transformers》</a:t>
            </a: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9380" y="1534160"/>
            <a:ext cx="9410700" cy="422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dirty="0">
                <a:cs typeface="+mn-ea"/>
                <a:sym typeface="+mn-lt"/>
              </a:rPr>
              <a:t>Semantic </a:t>
            </a:r>
            <a:r>
              <a:rPr lang="en-US" altLang="zh-CN" dirty="0">
                <a:cs typeface="+mn-ea"/>
                <a:sym typeface="+mn-lt"/>
              </a:rPr>
              <a:t>S</a:t>
            </a:r>
            <a:r>
              <a:rPr dirty="0">
                <a:cs typeface="+mn-ea"/>
                <a:sym typeface="+mn-lt"/>
              </a:rPr>
              <a:t>egmentation：</a:t>
            </a:r>
            <a:r>
              <a:rPr lang="en-US" altLang="zh-CN" dirty="0">
                <a:cs typeface="+mn-ea"/>
                <a:sym typeface="+mn-lt"/>
              </a:rPr>
              <a:t>classical model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610" y="1053465"/>
            <a:ext cx="11801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《Rethinking Semantic Segmentation from a Sequence-to-Sequence Perspective with Transformers》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" y="2133600"/>
            <a:ext cx="4940935" cy="3336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20" y="2205355"/>
            <a:ext cx="5516880" cy="302450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833508" y="2337564"/>
            <a:ext cx="852307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谢谢观看</a:t>
            </a:r>
            <a:endParaRPr lang="en-US" altLang="zh-CN" sz="4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有疑问的同学可以提问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1802" y="4089769"/>
            <a:ext cx="2100297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spc="1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分享人：梁瑛平</a:t>
            </a:r>
            <a:endParaRPr lang="en-US" altLang="zh-CN" sz="1200" spc="100" dirty="0" smtClean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zh-CN" altLang="en-US" sz="1200" spc="100" dirty="0" smtClean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zh-CN" altLang="en-US" sz="1200" spc="100" dirty="0" smtClean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《Attention Is All You Need》</a:t>
            </a:r>
            <a:endParaRPr lang="zh-CN" altLang="en-US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0765" y="1485265"/>
            <a:ext cx="3090545" cy="452818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34010" y="1989455"/>
            <a:ext cx="5336540" cy="3786505"/>
            <a:chOff x="300" y="2339"/>
            <a:chExt cx="9370" cy="6648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300" y="2339"/>
              <a:ext cx="9371" cy="664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0" y="8236"/>
              <a:ext cx="1968" cy="588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《Attention Is All You Need》</a:t>
            </a:r>
            <a:endParaRPr lang="zh-CN" altLang="en-US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0765" y="1485265"/>
            <a:ext cx="3090545" cy="4528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209290"/>
            <a:ext cx="3870960" cy="883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30" y="3929380"/>
            <a:ext cx="3467100" cy="510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35" y="2133600"/>
            <a:ext cx="3032760" cy="5791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2300" y="1651635"/>
            <a:ext cx="17252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 smtClean="0">
                <a:sym typeface="+mn-ea"/>
              </a:rPr>
              <a:t>Encoder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2300" y="2790825"/>
            <a:ext cx="19500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 smtClean="0">
                <a:sym typeface="+mn-ea"/>
              </a:rPr>
              <a:t>Attention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《Attention Is All You Need》</a:t>
            </a:r>
            <a:endParaRPr lang="zh-CN" altLang="en-US" sz="1800"/>
          </a:p>
        </p:txBody>
      </p:sp>
      <p:grpSp>
        <p:nvGrpSpPr>
          <p:cNvPr id="3" name="组合 2"/>
          <p:cNvGrpSpPr/>
          <p:nvPr/>
        </p:nvGrpSpPr>
        <p:grpSpPr>
          <a:xfrm>
            <a:off x="189865" y="2637155"/>
            <a:ext cx="5866130" cy="1864995"/>
            <a:chOff x="2000" y="5054"/>
            <a:chExt cx="6096" cy="193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0" y="5054"/>
              <a:ext cx="6096" cy="139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8" y="6188"/>
              <a:ext cx="5460" cy="804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20" y="2205355"/>
            <a:ext cx="4770120" cy="26289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《Attention Is All You Need》</a:t>
            </a:r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77110"/>
            <a:ext cx="4380230" cy="6959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2300" y="1651635"/>
            <a:ext cx="13144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 smtClean="0">
                <a:sym typeface="+mn-ea"/>
              </a:rPr>
              <a:t>Input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95365" y="2349500"/>
            <a:ext cx="5085080" cy="3190240"/>
            <a:chOff x="9598" y="3246"/>
            <a:chExt cx="8008" cy="502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8" y="3246"/>
              <a:ext cx="8009" cy="502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8" y="7442"/>
              <a:ext cx="1740" cy="504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5590540" y="1629410"/>
            <a:ext cx="18770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 smtClean="0">
                <a:sym typeface="+mn-ea"/>
              </a:rPr>
              <a:t>Encoders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2300" y="3213100"/>
            <a:ext cx="2644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 smtClean="0">
                <a:sym typeface="+mn-ea"/>
              </a:rPr>
              <a:t>Self-Attention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77570" y="3828415"/>
            <a:ext cx="4300220" cy="1995170"/>
            <a:chOff x="1382" y="6029"/>
            <a:chExt cx="6772" cy="314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2" y="6029"/>
              <a:ext cx="6773" cy="3142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0" y="8349"/>
              <a:ext cx="1935" cy="563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《Attention Is All You Need》</a:t>
            </a:r>
            <a:endParaRPr lang="zh-CN" altLang="en-US" sz="1800"/>
          </a:p>
        </p:txBody>
      </p:sp>
      <p:sp>
        <p:nvSpPr>
          <p:cNvPr id="14" name="文本框 13"/>
          <p:cNvSpPr txBox="1"/>
          <p:nvPr/>
        </p:nvSpPr>
        <p:spPr>
          <a:xfrm>
            <a:off x="622935" y="1701165"/>
            <a:ext cx="2644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 smtClean="0">
                <a:sym typeface="+mn-ea"/>
              </a:rPr>
              <a:t>Self-Attention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4690" y="2349500"/>
            <a:ext cx="5193030" cy="3176270"/>
            <a:chOff x="-2128" y="-355"/>
            <a:chExt cx="18334" cy="1121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128" y="-355"/>
              <a:ext cx="18334" cy="11213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11671" y="7915"/>
              <a:ext cx="2314" cy="2674"/>
              <a:chOff x="8351" y="-268"/>
              <a:chExt cx="7290" cy="8414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51" y="-268"/>
                <a:ext cx="7290" cy="8415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9712" y="4608"/>
                <a:ext cx="5539" cy="2850"/>
              </a:xfrm>
              <a:prstGeom prst="rect">
                <a:avLst/>
              </a:prstGeom>
            </p:spPr>
          </p:pic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4" y="9868"/>
              <a:ext cx="2028" cy="721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6959600" y="1704340"/>
            <a:ext cx="4062095" cy="4086860"/>
            <a:chOff x="10067" y="2339"/>
            <a:chExt cx="7742" cy="778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7" y="2339"/>
              <a:ext cx="7743" cy="778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rcRect t="15466"/>
            <a:stretch>
              <a:fillRect/>
            </a:stretch>
          </p:blipFill>
          <p:spPr>
            <a:xfrm>
              <a:off x="15382" y="9143"/>
              <a:ext cx="1170" cy="49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03" y="9484"/>
              <a:ext cx="1236" cy="48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82" y="9597"/>
              <a:ext cx="1236" cy="22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《Attention Is All You Need》</a:t>
            </a:r>
            <a:endParaRPr lang="zh-CN" altLang="en-US" sz="1800"/>
          </a:p>
        </p:txBody>
      </p:sp>
      <p:sp>
        <p:nvSpPr>
          <p:cNvPr id="14" name="文本框 13"/>
          <p:cNvSpPr txBox="1"/>
          <p:nvPr/>
        </p:nvSpPr>
        <p:spPr>
          <a:xfrm>
            <a:off x="622935" y="1701165"/>
            <a:ext cx="2644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 smtClean="0">
                <a:sym typeface="+mn-ea"/>
              </a:rPr>
              <a:t>Self-Attention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4690" y="2349500"/>
            <a:ext cx="5193030" cy="3176270"/>
            <a:chOff x="-2128" y="-355"/>
            <a:chExt cx="18334" cy="1121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128" y="-355"/>
              <a:ext cx="18334" cy="11213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11671" y="7915"/>
              <a:ext cx="2314" cy="2674"/>
              <a:chOff x="8351" y="-268"/>
              <a:chExt cx="7290" cy="8414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51" y="-268"/>
                <a:ext cx="7290" cy="8415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9712" y="4608"/>
                <a:ext cx="5539" cy="2850"/>
              </a:xfrm>
              <a:prstGeom prst="rect">
                <a:avLst/>
              </a:prstGeom>
            </p:spPr>
          </p:pic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4" y="9868"/>
              <a:ext cx="2028" cy="72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887210" y="1707515"/>
            <a:ext cx="3945255" cy="4154805"/>
            <a:chOff x="4954" y="511"/>
            <a:chExt cx="9288" cy="978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4" y="511"/>
              <a:ext cx="9288" cy="978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67" y="9824"/>
              <a:ext cx="2042" cy="468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3043555" y="2359025"/>
            <a:ext cx="5768340" cy="2628900"/>
            <a:chOff x="4793" y="3715"/>
            <a:chExt cx="9084" cy="414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3" y="3715"/>
              <a:ext cx="9084" cy="41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40" y="6989"/>
              <a:ext cx="2083" cy="576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299" y="345413"/>
            <a:ext cx="8642497" cy="478155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66445" y="1053465"/>
            <a:ext cx="1076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《Attention Is All You Need》</a:t>
            </a:r>
            <a:endParaRPr lang="zh-CN" altLang="en-US" sz="1800"/>
          </a:p>
        </p:txBody>
      </p:sp>
      <p:sp>
        <p:nvSpPr>
          <p:cNvPr id="12" name="文本框 11"/>
          <p:cNvSpPr txBox="1"/>
          <p:nvPr/>
        </p:nvSpPr>
        <p:spPr>
          <a:xfrm>
            <a:off x="622300" y="1651635"/>
            <a:ext cx="29857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 smtClean="0">
                <a:sym typeface="+mn-ea"/>
              </a:rPr>
              <a:t>Skip Connection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90540" y="1629410"/>
            <a:ext cx="22447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 smtClean="0">
                <a:sym typeface="+mn-ea"/>
              </a:rPr>
              <a:t>Multi-Head</a:t>
            </a:r>
            <a:r>
              <a:rPr lang="zh-CN" altLang="en-US" b="1" dirty="0" smtClean="0">
                <a:sym typeface="+mn-ea"/>
              </a:rPr>
              <a:t>：</a:t>
            </a:r>
            <a:endParaRPr lang="zh-CN" altLang="en-US" b="1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2421890"/>
            <a:ext cx="5507355" cy="31654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735320" y="2353945"/>
            <a:ext cx="5484495" cy="3232785"/>
            <a:chOff x="9145" y="3900"/>
            <a:chExt cx="8310" cy="489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5" y="3900"/>
              <a:ext cx="8311" cy="489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82" y="7669"/>
              <a:ext cx="1596" cy="44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</p:tagLst>
</file>

<file path=ppt/tags/tag14.xml><?xml version="1.0" encoding="utf-8"?>
<p:tagLst xmlns:p="http://schemas.openxmlformats.org/presentationml/2006/main">
  <p:tag name="KSO_WM_UNIT_PLACING_PICTURE_USER_VIEWPORT" val="{&quot;height&quot;:7152,&quot;width&quot;:10080}"/>
</p:tagLst>
</file>

<file path=ppt/tags/tag15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16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PLACING_PICTURE_USER_VIEWPORT" val="{&quot;height&quot;:3816,&quot;width&quot;:7056}"/>
</p:tagLst>
</file>

<file path=ppt/tags/tag2.xml><?xml version="1.0" encoding="utf-8"?>
<p:tagLst xmlns:p="http://schemas.openxmlformats.org/presentationml/2006/main">
  <p:tag name="PA" val="v5.1.2"/>
</p:tagLst>
</file>

<file path=ppt/tags/tag20.xml><?xml version="1.0" encoding="utf-8"?>
<p:tagLst xmlns:p="http://schemas.openxmlformats.org/presentationml/2006/main">
  <p:tag name="KSO_WM_UNIT_PLACING_PICTURE_USER_VIEWPORT" val="{&quot;height&quot;:4000,&quot;width&quot;:6852}"/>
</p:tagLst>
</file>

<file path=ppt/tags/tag2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858_1*f*1"/>
  <p:tag name="KSO_WM_TEMPLATE_CATEGORY" val="diagram"/>
  <p:tag name="KSO_WM_TEMPLATE_INDEX" val="2020785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0"/>
  <p:tag name="KSO_WM_UNIT_SHOW_EDIT_AREA_INDICATION" val="1"/>
  <p:tag name="KSO_WM_CHIP_GROUPID" val="5e6b05596848fb12bee65ac8"/>
  <p:tag name="KSO_WM_CHIP_XID" val="5e6b05596848fb12bee65aca"/>
  <p:tag name="KSO_WM_UNIT_DEC_AREA_ID" val="0498674ecdf84e5f835d55062bad1e2d"/>
  <p:tag name="KSO_WM_ASSEMBLE_CHIP_INDEX" val="c6a0c84062a64653b87af34f980d58d4"/>
  <p:tag name="KSO_WM_UNIT_TEXT_FILL_FORE_SCHEMECOLOR_INDEX_BRIGHTNESS" val="0.25"/>
  <p:tag name="KSO_WM_UNIT_TEXT_FILL_FORE_SCHEMECOLOR_INDEX" val="13"/>
  <p:tag name="KSO_WM_UNIT_TEXT_FILL_TYPE" val="1"/>
  <p:tag name="KSO_WM_TEMPLATE_ASSEMBLE_XID" val="5eeead70a758c1ec0b709334"/>
  <p:tag name="KSO_WM_TEMPLATE_ASSEMBLE_GROUPID" val="5eeead70a758c1ec0b709334"/>
</p:tagLst>
</file>

<file path=ppt/tags/tag2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858_1*f*1"/>
  <p:tag name="KSO_WM_TEMPLATE_CATEGORY" val="diagram"/>
  <p:tag name="KSO_WM_TEMPLATE_INDEX" val="2020785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0"/>
  <p:tag name="KSO_WM_UNIT_SHOW_EDIT_AREA_INDICATION" val="1"/>
  <p:tag name="KSO_WM_CHIP_GROUPID" val="5e6b05596848fb12bee65ac8"/>
  <p:tag name="KSO_WM_CHIP_XID" val="5e6b05596848fb12bee65aca"/>
  <p:tag name="KSO_WM_UNIT_DEC_AREA_ID" val="0498674ecdf84e5f835d55062bad1e2d"/>
  <p:tag name="KSO_WM_ASSEMBLE_CHIP_INDEX" val="c6a0c84062a64653b87af34f980d58d4"/>
  <p:tag name="KSO_WM_UNIT_TEXT_FILL_FORE_SCHEMECOLOR_INDEX_BRIGHTNESS" val="0.25"/>
  <p:tag name="KSO_WM_UNIT_TEXT_FILL_FORE_SCHEMECOLOR_INDEX" val="13"/>
  <p:tag name="KSO_WM_UNIT_TEXT_FILL_TYPE" val="1"/>
  <p:tag name="KSO_WM_TEMPLATE_ASSEMBLE_XID" val="5eeead70a758c1ec0b709334"/>
  <p:tag name="KSO_WM_TEMPLATE_ASSEMBLE_GROUPID" val="5eeead70a758c1ec0b709334"/>
</p:tagLst>
</file>

<file path=ppt/tags/tag23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24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28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PA" val="v5.1.2"/>
</p:tagLst>
</file>

<file path=ppt/tags/tag30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32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36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4.xml><?xml version="1.0" encoding="utf-8"?>
<p:tagLst xmlns:p="http://schemas.openxmlformats.org/presentationml/2006/main">
  <p:tag name="PA" val="v5.1.2"/>
</p:tagLst>
</file>

<file path=ppt/tags/tag40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44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858_1*f*1"/>
  <p:tag name="KSO_WM_TEMPLATE_CATEGORY" val="diagram"/>
  <p:tag name="KSO_WM_TEMPLATE_INDEX" val="2020785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0"/>
  <p:tag name="KSO_WM_UNIT_SHOW_EDIT_AREA_INDICATION" val="1"/>
  <p:tag name="KSO_WM_CHIP_GROUPID" val="5e6b05596848fb12bee65ac8"/>
  <p:tag name="KSO_WM_CHIP_XID" val="5e6b05596848fb12bee65aca"/>
  <p:tag name="KSO_WM_UNIT_DEC_AREA_ID" val="0498674ecdf84e5f835d55062bad1e2d"/>
  <p:tag name="KSO_WM_ASSEMBLE_CHIP_INDEX" val="c6a0c84062a64653b87af34f980d58d4"/>
  <p:tag name="KSO_WM_UNIT_TEXT_FILL_FORE_SCHEMECOLOR_INDEX_BRIGHTNESS" val="0.25"/>
  <p:tag name="KSO_WM_UNIT_TEXT_FILL_FORE_SCHEMECOLOR_INDEX" val="13"/>
  <p:tag name="KSO_WM_UNIT_TEXT_FILL_TYPE" val="1"/>
  <p:tag name="KSO_WM_TEMPLATE_ASSEMBLE_XID" val="5eeead70a758c1ec0b709334"/>
  <p:tag name="KSO_WM_TEMPLATE_ASSEMBLE_GROUPID" val="5eeead70a758c1ec0b709334"/>
</p:tagLst>
</file>

<file path=ppt/tags/tag48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49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PA" val="v5.1.2"/>
</p:tagLst>
</file>

<file path=ppt/tags/tag50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53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57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PA" val="v5.1.2"/>
</p:tagLst>
</file>

<file path=ppt/tags/tag60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61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38735"/>
  <p:tag name="RESOURCELIB_SHAPETYPE" val="4"/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ICON_FILEID" val="3140424"/>
  <p:tag name="KSO_WM_UNIT_ICON_STYLE" val="2"/>
</p:tagLst>
</file>

<file path=ppt/tags/tag65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PA" val="v5.2.7"/>
  <p:tag name="KSO_WM_UNIT_SMARTLAYOUT_COMPRESS_INFO" val="{&#10;    &quot;id&quot;: &quot;2020-06-21T18:26:37&quot;,&#10;    &quot;max&quot;: 12.798425196850392,&#10;    &quot;topChanged&quot;: 0&#10;}&#10;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ISPRING_ULTRA_SCORM_SLIDE_COUNT" val="4"/>
  <p:tag name="ISPRING_PRESENTATION_TITLE" val="9999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1963</Words>
  <Application>WPS 演示</Application>
  <PresentationFormat>自定义</PresentationFormat>
  <Paragraphs>164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Century Gothic</vt:lpstr>
      <vt:lpstr>微软雅黑 Light</vt:lpstr>
      <vt:lpstr>Wingdings 3</vt:lpstr>
      <vt:lpstr>Symbol</vt:lpstr>
      <vt:lpstr>Arial Unicode MS</vt:lpstr>
      <vt:lpstr>Calibri</vt:lpstr>
      <vt:lpstr>Segoe UI</vt:lpstr>
      <vt:lpstr>Wingdings</vt:lpstr>
      <vt:lpstr>Calibri</vt:lpstr>
      <vt:lpstr>封2​​</vt:lpstr>
      <vt:lpstr>目2​​</vt:lpstr>
      <vt:lpstr>内页​​</vt:lpstr>
      <vt:lpstr>Transform in Computer Vision</vt:lpstr>
      <vt:lpstr>PowerPoint 演示文稿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Image Classification：Introduction</vt:lpstr>
      <vt:lpstr>Image Classification：Challenge</vt:lpstr>
      <vt:lpstr>Image Classification：classical model</vt:lpstr>
      <vt:lpstr>Image Classification：classical model</vt:lpstr>
      <vt:lpstr>Image Classification：using transformer</vt:lpstr>
      <vt:lpstr>Image Classification：using transformer</vt:lpstr>
      <vt:lpstr>Object Detection：Introduction</vt:lpstr>
      <vt:lpstr>Object Detection：classical model</vt:lpstr>
      <vt:lpstr>Object Detection：classical model</vt:lpstr>
      <vt:lpstr>Object Detection：classical model</vt:lpstr>
      <vt:lpstr>Object Detection：using transformer</vt:lpstr>
      <vt:lpstr>Object Detection：using transformer</vt:lpstr>
      <vt:lpstr>Object Detection：using transformer</vt:lpstr>
      <vt:lpstr>Semantic Segmentation：Introduction</vt:lpstr>
      <vt:lpstr>Semantic Segmentation：classical model</vt:lpstr>
      <vt:lpstr>Semantic Segmentation：classical model</vt:lpstr>
      <vt:lpstr>Semantic Segmentation：classical model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极简工作总结计划</dc:title>
  <dc:creator>第一PPT</dc:creator>
  <cp:keywords>www.1ppt.com</cp:keywords>
  <dc:description>www.1ppt.com</dc:description>
  <cp:lastModifiedBy>Memory逆光</cp:lastModifiedBy>
  <cp:revision>550</cp:revision>
  <dcterms:created xsi:type="dcterms:W3CDTF">2014-08-23T07:50:00Z</dcterms:created>
  <dcterms:modified xsi:type="dcterms:W3CDTF">2021-04-21T09:28:14Z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BD91E77B483E4E20831FE5C70EEF2388</vt:lpwstr>
  </property>
</Properties>
</file>